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7" r:id="rId3"/>
    <p:sldId id="635" r:id="rId4"/>
    <p:sldId id="666" r:id="rId5"/>
    <p:sldId id="259" r:id="rId6"/>
    <p:sldId id="260" r:id="rId7"/>
    <p:sldId id="608" r:id="rId8"/>
    <p:sldId id="270" r:id="rId9"/>
    <p:sldId id="271" r:id="rId10"/>
    <p:sldId id="623" r:id="rId11"/>
    <p:sldId id="661" r:id="rId12"/>
    <p:sldId id="662" r:id="rId13"/>
    <p:sldId id="622" r:id="rId14"/>
    <p:sldId id="587" r:id="rId15"/>
    <p:sldId id="624" r:id="rId16"/>
    <p:sldId id="265" r:id="rId17"/>
    <p:sldId id="777" r:id="rId18"/>
    <p:sldId id="778" r:id="rId19"/>
    <p:sldId id="780" r:id="rId20"/>
    <p:sldId id="781" r:id="rId21"/>
    <p:sldId id="61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99"/>
    <a:srgbClr val="990000"/>
    <a:srgbClr val="99FF66"/>
    <a:srgbClr val="FFFF66"/>
    <a:srgbClr val="FFCCCC"/>
    <a:srgbClr val="99FF99"/>
    <a:srgbClr val="07A926"/>
    <a:srgbClr val="008000"/>
    <a:srgbClr val="7D1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92757" autoAdjust="0"/>
  </p:normalViewPr>
  <p:slideViewPr>
    <p:cSldViewPr>
      <p:cViewPr varScale="1">
        <p:scale>
          <a:sx n="114" d="100"/>
          <a:sy n="114" d="100"/>
        </p:scale>
        <p:origin x="7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A463F-44B2-DC4A-887C-3F69D86560EC}" type="doc">
      <dgm:prSet loTypeId="urn:microsoft.com/office/officeart/2005/8/layout/hLis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E016645-2F4A-9B46-BEE8-0C6F3D688341}">
      <dgm:prSet phldrT="[Text]"/>
      <dgm:spPr/>
      <dgm:t>
        <a:bodyPr/>
        <a:lstStyle/>
        <a:p>
          <a:r>
            <a:rPr lang="en-US" dirty="0"/>
            <a:t>Riley Children’s Foundation</a:t>
          </a:r>
        </a:p>
      </dgm:t>
    </dgm:pt>
    <dgm:pt modelId="{BA1566C0-B03F-414D-8FF6-EB8A1A4AA5C3}" type="parTrans" cxnId="{C779B53A-18DC-F14A-9C96-BEAE5E686FDB}">
      <dgm:prSet/>
      <dgm:spPr/>
      <dgm:t>
        <a:bodyPr/>
        <a:lstStyle/>
        <a:p>
          <a:endParaRPr lang="en-US"/>
        </a:p>
      </dgm:t>
    </dgm:pt>
    <dgm:pt modelId="{34B3AB87-232C-9F43-AD35-0103D7513C90}" type="sibTrans" cxnId="{C779B53A-18DC-F14A-9C96-BEAE5E686FDB}">
      <dgm:prSet/>
      <dgm:spPr/>
      <dgm:t>
        <a:bodyPr/>
        <a:lstStyle/>
        <a:p>
          <a:endParaRPr lang="en-US"/>
        </a:p>
      </dgm:t>
    </dgm:pt>
    <dgm:pt modelId="{343B1A08-F7BA-0942-BC77-357064A7241F}">
      <dgm:prSet phldrT="[Text]"/>
      <dgm:spPr/>
      <dgm:t>
        <a:bodyPr/>
        <a:lstStyle/>
        <a:p>
          <a:r>
            <a:rPr lang="en-US" dirty="0"/>
            <a:t>GMCHI Staff</a:t>
          </a:r>
        </a:p>
      </dgm:t>
    </dgm:pt>
    <dgm:pt modelId="{D39BD485-701E-7340-8926-4B1176E469ED}" type="parTrans" cxnId="{DB941085-CD15-244F-A8C0-93B8E3A1FBE9}">
      <dgm:prSet/>
      <dgm:spPr/>
      <dgm:t>
        <a:bodyPr/>
        <a:lstStyle/>
        <a:p>
          <a:endParaRPr lang="en-US"/>
        </a:p>
      </dgm:t>
    </dgm:pt>
    <dgm:pt modelId="{C317402C-C469-1F4A-B747-EFB3884E2C58}" type="sibTrans" cxnId="{DB941085-CD15-244F-A8C0-93B8E3A1FBE9}">
      <dgm:prSet/>
      <dgm:spPr/>
      <dgm:t>
        <a:bodyPr/>
        <a:lstStyle/>
        <a:p>
          <a:endParaRPr lang="en-US"/>
        </a:p>
      </dgm:t>
    </dgm:pt>
    <dgm:pt modelId="{59B498D0-5892-8242-8778-BC24C5271FF1}">
      <dgm:prSet phldrT="[Text]"/>
      <dgm:spPr/>
      <dgm:t>
        <a:bodyPr/>
        <a:lstStyle/>
        <a:p>
          <a:r>
            <a:rPr lang="en-US" dirty="0"/>
            <a:t>Whitley Wynns, MA</a:t>
          </a:r>
          <a:endParaRPr lang="en-US" b="1" i="1" dirty="0"/>
        </a:p>
      </dgm:t>
    </dgm:pt>
    <dgm:pt modelId="{96728135-F38C-7F45-9D9F-3A4A3E8555AF}" type="parTrans" cxnId="{09C04A99-0A60-E147-9DA7-DE1D84FE32EC}">
      <dgm:prSet/>
      <dgm:spPr/>
      <dgm:t>
        <a:bodyPr/>
        <a:lstStyle/>
        <a:p>
          <a:endParaRPr lang="en-US"/>
        </a:p>
      </dgm:t>
    </dgm:pt>
    <dgm:pt modelId="{990FC85D-19E1-334E-93E5-67E99966D35C}" type="sibTrans" cxnId="{09C04A99-0A60-E147-9DA7-DE1D84FE32EC}">
      <dgm:prSet/>
      <dgm:spPr/>
      <dgm:t>
        <a:bodyPr/>
        <a:lstStyle/>
        <a:p>
          <a:endParaRPr lang="en-US"/>
        </a:p>
      </dgm:t>
    </dgm:pt>
    <dgm:pt modelId="{D71629A1-1CD0-BA46-9EA4-E5670665A3B4}">
      <dgm:prSet/>
      <dgm:spPr/>
      <dgm:t>
        <a:bodyPr/>
        <a:lstStyle/>
        <a:p>
          <a:r>
            <a:rPr lang="en-US" dirty="0"/>
            <a:t>Ashley Mager, MPH</a:t>
          </a:r>
        </a:p>
      </dgm:t>
    </dgm:pt>
    <dgm:pt modelId="{D9051B1F-E723-0243-A2AC-5460153B5515}" type="parTrans" cxnId="{CE785EF6-3591-1F4C-8168-9FAD4410B9D6}">
      <dgm:prSet/>
      <dgm:spPr/>
      <dgm:t>
        <a:bodyPr/>
        <a:lstStyle/>
        <a:p>
          <a:endParaRPr lang="en-US"/>
        </a:p>
      </dgm:t>
    </dgm:pt>
    <dgm:pt modelId="{9D2AF4D3-EEBF-0145-827F-C0CC52DE7E23}" type="sibTrans" cxnId="{CE785EF6-3591-1F4C-8168-9FAD4410B9D6}">
      <dgm:prSet/>
      <dgm:spPr/>
      <dgm:t>
        <a:bodyPr/>
        <a:lstStyle/>
        <a:p>
          <a:endParaRPr lang="en-US"/>
        </a:p>
      </dgm:t>
    </dgm:pt>
    <dgm:pt modelId="{F4718810-1972-9B40-8953-4251580658B9}">
      <dgm:prSet/>
      <dgm:spPr/>
      <dgm:t>
        <a:bodyPr/>
        <a:lstStyle/>
        <a:p>
          <a:r>
            <a:rPr lang="en-US" dirty="0"/>
            <a:t>Mackenzie Porter, MPH</a:t>
          </a:r>
        </a:p>
      </dgm:t>
    </dgm:pt>
    <dgm:pt modelId="{0ACEDDBF-F370-0241-A35D-FECDE408FB7C}" type="parTrans" cxnId="{3609A8D3-9521-0948-9951-0442C4C59204}">
      <dgm:prSet/>
      <dgm:spPr/>
      <dgm:t>
        <a:bodyPr/>
        <a:lstStyle/>
        <a:p>
          <a:endParaRPr lang="en-US"/>
        </a:p>
      </dgm:t>
    </dgm:pt>
    <dgm:pt modelId="{41580DB7-B66D-8E42-9F82-CD745FECCF96}" type="sibTrans" cxnId="{3609A8D3-9521-0948-9951-0442C4C59204}">
      <dgm:prSet/>
      <dgm:spPr/>
      <dgm:t>
        <a:bodyPr/>
        <a:lstStyle/>
        <a:p>
          <a:endParaRPr lang="en-US"/>
        </a:p>
      </dgm:t>
    </dgm:pt>
    <dgm:pt modelId="{842F3B9C-8FC1-8B44-83A6-E5376D32C4C7}">
      <dgm:prSet/>
      <dgm:spPr/>
      <dgm:t>
        <a:bodyPr/>
        <a:lstStyle/>
        <a:p>
          <a:r>
            <a:rPr lang="en-US" dirty="0"/>
            <a:t>Paige </a:t>
          </a:r>
          <a:r>
            <a:rPr lang="en-US" dirty="0" err="1"/>
            <a:t>Klemme</a:t>
          </a:r>
          <a:r>
            <a:rPr lang="en-US" dirty="0"/>
            <a:t>, PhD</a:t>
          </a:r>
        </a:p>
      </dgm:t>
    </dgm:pt>
    <dgm:pt modelId="{95C9716D-3A28-2E44-8294-B4DFCE0F73B3}" type="parTrans" cxnId="{CE6A5D53-0ED0-C548-85FF-595F81E99087}">
      <dgm:prSet/>
      <dgm:spPr/>
      <dgm:t>
        <a:bodyPr/>
        <a:lstStyle/>
        <a:p>
          <a:endParaRPr lang="en-US"/>
        </a:p>
      </dgm:t>
    </dgm:pt>
    <dgm:pt modelId="{7309EFBA-2EA1-644A-9198-8802F267541C}" type="sibTrans" cxnId="{CE6A5D53-0ED0-C548-85FF-595F81E99087}">
      <dgm:prSet/>
      <dgm:spPr/>
      <dgm:t>
        <a:bodyPr/>
        <a:lstStyle/>
        <a:p>
          <a:endParaRPr lang="en-US"/>
        </a:p>
      </dgm:t>
    </dgm:pt>
    <dgm:pt modelId="{9EACF49E-3D72-5841-87B7-1A8F017F050D}">
      <dgm:prSet/>
      <dgm:spPr/>
      <dgm:t>
        <a:bodyPr/>
        <a:lstStyle/>
        <a:p>
          <a:r>
            <a:rPr lang="en-US"/>
            <a:t>Adam Mueller, JD, Indiana Justice Project</a:t>
          </a:r>
        </a:p>
      </dgm:t>
    </dgm:pt>
    <dgm:pt modelId="{70A14297-F032-3B43-BDD8-45B399127F20}" type="parTrans" cxnId="{54158A7F-0940-F04E-9DB7-EB26C4B02B36}">
      <dgm:prSet/>
      <dgm:spPr/>
      <dgm:t>
        <a:bodyPr/>
        <a:lstStyle/>
        <a:p>
          <a:endParaRPr lang="en-US"/>
        </a:p>
      </dgm:t>
    </dgm:pt>
    <dgm:pt modelId="{6ADF139C-5693-A24C-9975-7717B7B16ACC}" type="sibTrans" cxnId="{54158A7F-0940-F04E-9DB7-EB26C4B02B36}">
      <dgm:prSet/>
      <dgm:spPr/>
      <dgm:t>
        <a:bodyPr/>
        <a:lstStyle/>
        <a:p>
          <a:endParaRPr lang="en-US"/>
        </a:p>
      </dgm:t>
    </dgm:pt>
    <dgm:pt modelId="{78EA3DFE-7601-FE4B-8A36-BE2FB73BECAA}">
      <dgm:prSet/>
      <dgm:spPr/>
      <dgm:t>
        <a:bodyPr/>
        <a:lstStyle/>
        <a:p>
          <a:r>
            <a:rPr lang="en-US" dirty="0"/>
            <a:t>Indiana Dept. of Health</a:t>
          </a:r>
        </a:p>
      </dgm:t>
    </dgm:pt>
    <dgm:pt modelId="{CDFEBCE2-5E6E-FF4E-9D23-F38ADCBD04AB}" type="parTrans" cxnId="{60669276-1B16-E14A-B1CB-DA26244F2C42}">
      <dgm:prSet/>
      <dgm:spPr/>
      <dgm:t>
        <a:bodyPr/>
        <a:lstStyle/>
        <a:p>
          <a:endParaRPr lang="en-US"/>
        </a:p>
      </dgm:t>
    </dgm:pt>
    <dgm:pt modelId="{89CC15EE-BDF4-B04C-83DE-B5D78AB10246}" type="sibTrans" cxnId="{60669276-1B16-E14A-B1CB-DA26244F2C42}">
      <dgm:prSet/>
      <dgm:spPr/>
      <dgm:t>
        <a:bodyPr/>
        <a:lstStyle/>
        <a:p>
          <a:endParaRPr lang="en-US"/>
        </a:p>
      </dgm:t>
    </dgm:pt>
    <dgm:pt modelId="{8A64EC70-EFC1-5841-85B5-0FBD5BD12995}">
      <dgm:prSet/>
      <dgm:spPr/>
      <dgm:t>
        <a:bodyPr/>
        <a:lstStyle/>
        <a:p>
          <a:r>
            <a:rPr lang="en-US" dirty="0"/>
            <a:t>Private and Corporate Philanthropists</a:t>
          </a:r>
        </a:p>
      </dgm:t>
    </dgm:pt>
    <dgm:pt modelId="{638CA2A7-279A-EE4D-A266-E91F77F4129D}" type="parTrans" cxnId="{A1CA8CE5-5014-AB43-BE72-4C4880FAEBEE}">
      <dgm:prSet/>
      <dgm:spPr/>
      <dgm:t>
        <a:bodyPr/>
        <a:lstStyle/>
        <a:p>
          <a:endParaRPr lang="en-US"/>
        </a:p>
      </dgm:t>
    </dgm:pt>
    <dgm:pt modelId="{E8E1EBFA-554C-2E4F-ADFE-1CDF628A51AE}" type="sibTrans" cxnId="{A1CA8CE5-5014-AB43-BE72-4C4880FAEBEE}">
      <dgm:prSet/>
      <dgm:spPr/>
      <dgm:t>
        <a:bodyPr/>
        <a:lstStyle/>
        <a:p>
          <a:endParaRPr lang="en-US"/>
        </a:p>
      </dgm:t>
    </dgm:pt>
    <dgm:pt modelId="{B3CB6077-F70A-1B43-972D-F21D121D57F4}">
      <dgm:prSet phldrT="[Text]"/>
      <dgm:spPr/>
      <dgm:t>
        <a:bodyPr/>
        <a:lstStyle/>
        <a:p>
          <a:r>
            <a:rPr lang="en-US" dirty="0"/>
            <a:t>Funders</a:t>
          </a:r>
        </a:p>
      </dgm:t>
    </dgm:pt>
    <dgm:pt modelId="{C5BE9CEA-177F-4641-B98F-90F5F16CD045}" type="sibTrans" cxnId="{8EC57269-E6FC-E849-9169-19A688332ECA}">
      <dgm:prSet/>
      <dgm:spPr/>
      <dgm:t>
        <a:bodyPr/>
        <a:lstStyle/>
        <a:p>
          <a:endParaRPr lang="en-US"/>
        </a:p>
      </dgm:t>
    </dgm:pt>
    <dgm:pt modelId="{6A240E51-A123-0645-A71A-991CCADC3A79}" type="parTrans" cxnId="{8EC57269-E6FC-E849-9169-19A688332ECA}">
      <dgm:prSet/>
      <dgm:spPr/>
      <dgm:t>
        <a:bodyPr/>
        <a:lstStyle/>
        <a:p>
          <a:endParaRPr lang="en-US"/>
        </a:p>
      </dgm:t>
    </dgm:pt>
    <dgm:pt modelId="{324D9B62-B0AD-1D46-BECD-344AE7105067}">
      <dgm:prSet/>
      <dgm:spPr/>
      <dgm:t>
        <a:bodyPr/>
        <a:lstStyle/>
        <a:p>
          <a:r>
            <a:rPr lang="en-US" dirty="0"/>
            <a:t>AmeriCorps</a:t>
          </a:r>
        </a:p>
      </dgm:t>
    </dgm:pt>
    <dgm:pt modelId="{40EAD7C6-B068-9543-9A91-622FCE65855E}" type="parTrans" cxnId="{5ABF1B94-D39C-1048-B874-C4876B3BB407}">
      <dgm:prSet/>
      <dgm:spPr/>
    </dgm:pt>
    <dgm:pt modelId="{462CA26D-210C-A848-A896-5AF1389C9B13}" type="sibTrans" cxnId="{5ABF1B94-D39C-1048-B874-C4876B3BB407}">
      <dgm:prSet/>
      <dgm:spPr/>
    </dgm:pt>
    <dgm:pt modelId="{DE37B660-9A57-C349-9571-D4FAC0663F9E}">
      <dgm:prSet phldrT="[Text]"/>
      <dgm:spPr/>
      <dgm:t>
        <a:bodyPr/>
        <a:lstStyle/>
        <a:p>
          <a:r>
            <a:rPr lang="en-US" b="0" i="0" dirty="0"/>
            <a:t>Nina Porter, Grassroots MCH Leader</a:t>
          </a:r>
        </a:p>
      </dgm:t>
    </dgm:pt>
    <dgm:pt modelId="{0F9A5975-3874-2B4A-AE8A-86AEE00F37C3}" type="parTrans" cxnId="{BC4159D1-B0C1-A248-B6D4-4013B83393DA}">
      <dgm:prSet/>
      <dgm:spPr/>
    </dgm:pt>
    <dgm:pt modelId="{43AD7B8C-D32F-FB41-8054-5B19334CDB17}" type="sibTrans" cxnId="{BC4159D1-B0C1-A248-B6D4-4013B83393DA}">
      <dgm:prSet/>
      <dgm:spPr/>
    </dgm:pt>
    <dgm:pt modelId="{82D1F923-DE44-3442-A442-D5E45F8458E8}" type="pres">
      <dgm:prSet presAssocID="{96BA463F-44B2-DC4A-887C-3F69D86560EC}" presName="Name0" presStyleCnt="0">
        <dgm:presLayoutVars>
          <dgm:dir/>
          <dgm:animLvl val="lvl"/>
          <dgm:resizeHandles val="exact"/>
        </dgm:presLayoutVars>
      </dgm:prSet>
      <dgm:spPr/>
    </dgm:pt>
    <dgm:pt modelId="{D47443F7-32BB-0D47-BDEA-8D781F1FCEF5}" type="pres">
      <dgm:prSet presAssocID="{B3CB6077-F70A-1B43-972D-F21D121D57F4}" presName="composite" presStyleCnt="0"/>
      <dgm:spPr/>
    </dgm:pt>
    <dgm:pt modelId="{657A3F04-08FA-7147-9DD9-FAAFFA2A2BEF}" type="pres">
      <dgm:prSet presAssocID="{B3CB6077-F70A-1B43-972D-F21D121D57F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0CF5385-3E58-A541-94BF-152EB32ACC57}" type="pres">
      <dgm:prSet presAssocID="{B3CB6077-F70A-1B43-972D-F21D121D57F4}" presName="desTx" presStyleLbl="alignAccFollowNode1" presStyleIdx="0" presStyleCnt="2">
        <dgm:presLayoutVars>
          <dgm:bulletEnabled val="1"/>
        </dgm:presLayoutVars>
      </dgm:prSet>
      <dgm:spPr/>
    </dgm:pt>
    <dgm:pt modelId="{44EE4D58-426D-EC42-8B5D-84453C3896FE}" type="pres">
      <dgm:prSet presAssocID="{C5BE9CEA-177F-4641-B98F-90F5F16CD045}" presName="space" presStyleCnt="0"/>
      <dgm:spPr/>
    </dgm:pt>
    <dgm:pt modelId="{CE84600C-FC44-FE49-867A-9089D793556F}" type="pres">
      <dgm:prSet presAssocID="{343B1A08-F7BA-0942-BC77-357064A7241F}" presName="composite" presStyleCnt="0"/>
      <dgm:spPr/>
    </dgm:pt>
    <dgm:pt modelId="{3765A0DE-6A02-134B-95F9-D972C7172007}" type="pres">
      <dgm:prSet presAssocID="{343B1A08-F7BA-0942-BC77-357064A7241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2A2733B-D448-9A4D-B1A0-ED16193B5B6E}" type="pres">
      <dgm:prSet presAssocID="{343B1A08-F7BA-0942-BC77-357064A7241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F2B3D01-6544-6245-BE97-D7B0E8504031}" type="presOf" srcId="{78EA3DFE-7601-FE4B-8A36-BE2FB73BECAA}" destId="{60CF5385-3E58-A541-94BF-152EB32ACC57}" srcOrd="0" destOrd="1" presId="urn:microsoft.com/office/officeart/2005/8/layout/hList1"/>
    <dgm:cxn modelId="{B4719028-CD19-0046-906C-980152C89214}" type="presOf" srcId="{DE37B660-9A57-C349-9571-D4FAC0663F9E}" destId="{62A2733B-D448-9A4D-B1A0-ED16193B5B6E}" srcOrd="0" destOrd="1" presId="urn:microsoft.com/office/officeart/2005/8/layout/hList1"/>
    <dgm:cxn modelId="{C779B53A-18DC-F14A-9C96-BEAE5E686FDB}" srcId="{B3CB6077-F70A-1B43-972D-F21D121D57F4}" destId="{CE016645-2F4A-9B46-BEE8-0C6F3D688341}" srcOrd="0" destOrd="0" parTransId="{BA1566C0-B03F-414D-8FF6-EB8A1A4AA5C3}" sibTransId="{34B3AB87-232C-9F43-AD35-0103D7513C90}"/>
    <dgm:cxn modelId="{CE6A5D53-0ED0-C548-85FF-595F81E99087}" srcId="{343B1A08-F7BA-0942-BC77-357064A7241F}" destId="{842F3B9C-8FC1-8B44-83A6-E5376D32C4C7}" srcOrd="4" destOrd="0" parTransId="{95C9716D-3A28-2E44-8294-B4DFCE0F73B3}" sibTransId="{7309EFBA-2EA1-644A-9198-8802F267541C}"/>
    <dgm:cxn modelId="{5D40355E-C3FA-9944-BAAE-BC10FCF08C07}" type="presOf" srcId="{F4718810-1972-9B40-8953-4251580658B9}" destId="{62A2733B-D448-9A4D-B1A0-ED16193B5B6E}" srcOrd="0" destOrd="3" presId="urn:microsoft.com/office/officeart/2005/8/layout/hList1"/>
    <dgm:cxn modelId="{277EFF62-4D38-4B48-96BF-51BCB101018E}" type="presOf" srcId="{842F3B9C-8FC1-8B44-83A6-E5376D32C4C7}" destId="{62A2733B-D448-9A4D-B1A0-ED16193B5B6E}" srcOrd="0" destOrd="4" presId="urn:microsoft.com/office/officeart/2005/8/layout/hList1"/>
    <dgm:cxn modelId="{A1909864-6F19-7A49-AA59-D2AB442D74BC}" type="presOf" srcId="{96BA463F-44B2-DC4A-887C-3F69D86560EC}" destId="{82D1F923-DE44-3442-A442-D5E45F8458E8}" srcOrd="0" destOrd="0" presId="urn:microsoft.com/office/officeart/2005/8/layout/hList1"/>
    <dgm:cxn modelId="{8EC57269-E6FC-E849-9169-19A688332ECA}" srcId="{96BA463F-44B2-DC4A-887C-3F69D86560EC}" destId="{B3CB6077-F70A-1B43-972D-F21D121D57F4}" srcOrd="0" destOrd="0" parTransId="{6A240E51-A123-0645-A71A-991CCADC3A79}" sibTransId="{C5BE9CEA-177F-4641-B98F-90F5F16CD045}"/>
    <dgm:cxn modelId="{60669276-1B16-E14A-B1CB-DA26244F2C42}" srcId="{B3CB6077-F70A-1B43-972D-F21D121D57F4}" destId="{78EA3DFE-7601-FE4B-8A36-BE2FB73BECAA}" srcOrd="1" destOrd="0" parTransId="{CDFEBCE2-5E6E-FF4E-9D23-F38ADCBD04AB}" sibTransId="{89CC15EE-BDF4-B04C-83DE-B5D78AB10246}"/>
    <dgm:cxn modelId="{54158A7F-0940-F04E-9DB7-EB26C4B02B36}" srcId="{343B1A08-F7BA-0942-BC77-357064A7241F}" destId="{9EACF49E-3D72-5841-87B7-1A8F017F050D}" srcOrd="5" destOrd="0" parTransId="{70A14297-F032-3B43-BDD8-45B399127F20}" sibTransId="{6ADF139C-5693-A24C-9975-7717B7B16ACC}"/>
    <dgm:cxn modelId="{51319E80-581E-E746-A855-2A4BEA502F71}" type="presOf" srcId="{CE016645-2F4A-9B46-BEE8-0C6F3D688341}" destId="{60CF5385-3E58-A541-94BF-152EB32ACC57}" srcOrd="0" destOrd="0" presId="urn:microsoft.com/office/officeart/2005/8/layout/hList1"/>
    <dgm:cxn modelId="{DB941085-CD15-244F-A8C0-93B8E3A1FBE9}" srcId="{96BA463F-44B2-DC4A-887C-3F69D86560EC}" destId="{343B1A08-F7BA-0942-BC77-357064A7241F}" srcOrd="1" destOrd="0" parTransId="{D39BD485-701E-7340-8926-4B1176E469ED}" sibTransId="{C317402C-C469-1F4A-B747-EFB3884E2C58}"/>
    <dgm:cxn modelId="{5ABF1B94-D39C-1048-B874-C4876B3BB407}" srcId="{B3CB6077-F70A-1B43-972D-F21D121D57F4}" destId="{324D9B62-B0AD-1D46-BECD-344AE7105067}" srcOrd="3" destOrd="0" parTransId="{40EAD7C6-B068-9543-9A91-622FCE65855E}" sibTransId="{462CA26D-210C-A848-A896-5AF1389C9B13}"/>
    <dgm:cxn modelId="{09C04A99-0A60-E147-9DA7-DE1D84FE32EC}" srcId="{343B1A08-F7BA-0942-BC77-357064A7241F}" destId="{59B498D0-5892-8242-8778-BC24C5271FF1}" srcOrd="0" destOrd="0" parTransId="{96728135-F38C-7F45-9D9F-3A4A3E8555AF}" sibTransId="{990FC85D-19E1-334E-93E5-67E99966D35C}"/>
    <dgm:cxn modelId="{B16DE39D-2097-2F44-A193-DD0FA2960E1D}" type="presOf" srcId="{343B1A08-F7BA-0942-BC77-357064A7241F}" destId="{3765A0DE-6A02-134B-95F9-D972C7172007}" srcOrd="0" destOrd="0" presId="urn:microsoft.com/office/officeart/2005/8/layout/hList1"/>
    <dgm:cxn modelId="{1390D3A5-C363-1B4F-B884-81C1EA13B146}" type="presOf" srcId="{9EACF49E-3D72-5841-87B7-1A8F017F050D}" destId="{62A2733B-D448-9A4D-B1A0-ED16193B5B6E}" srcOrd="0" destOrd="5" presId="urn:microsoft.com/office/officeart/2005/8/layout/hList1"/>
    <dgm:cxn modelId="{0938CBBA-42BC-BC44-B320-3D33EF829AC3}" type="presOf" srcId="{8A64EC70-EFC1-5841-85B5-0FBD5BD12995}" destId="{60CF5385-3E58-A541-94BF-152EB32ACC57}" srcOrd="0" destOrd="2" presId="urn:microsoft.com/office/officeart/2005/8/layout/hList1"/>
    <dgm:cxn modelId="{4190D2CE-AAB9-9E40-9AF2-52F530E4D5A3}" type="presOf" srcId="{B3CB6077-F70A-1B43-972D-F21D121D57F4}" destId="{657A3F04-08FA-7147-9DD9-FAAFFA2A2BEF}" srcOrd="0" destOrd="0" presId="urn:microsoft.com/office/officeart/2005/8/layout/hList1"/>
    <dgm:cxn modelId="{BC4159D1-B0C1-A248-B6D4-4013B83393DA}" srcId="{343B1A08-F7BA-0942-BC77-357064A7241F}" destId="{DE37B660-9A57-C349-9571-D4FAC0663F9E}" srcOrd="1" destOrd="0" parTransId="{0F9A5975-3874-2B4A-AE8A-86AEE00F37C3}" sibTransId="{43AD7B8C-D32F-FB41-8054-5B19334CDB17}"/>
    <dgm:cxn modelId="{3609A8D3-9521-0948-9951-0442C4C59204}" srcId="{343B1A08-F7BA-0942-BC77-357064A7241F}" destId="{F4718810-1972-9B40-8953-4251580658B9}" srcOrd="3" destOrd="0" parTransId="{0ACEDDBF-F370-0241-A35D-FECDE408FB7C}" sibTransId="{41580DB7-B66D-8E42-9F82-CD745FECCF96}"/>
    <dgm:cxn modelId="{A1CA8CE5-5014-AB43-BE72-4C4880FAEBEE}" srcId="{B3CB6077-F70A-1B43-972D-F21D121D57F4}" destId="{8A64EC70-EFC1-5841-85B5-0FBD5BD12995}" srcOrd="2" destOrd="0" parTransId="{638CA2A7-279A-EE4D-A266-E91F77F4129D}" sibTransId="{E8E1EBFA-554C-2E4F-ADFE-1CDF628A51AE}"/>
    <dgm:cxn modelId="{76DDBBEC-95A3-7942-BED5-9C1B0214E924}" type="presOf" srcId="{59B498D0-5892-8242-8778-BC24C5271FF1}" destId="{62A2733B-D448-9A4D-B1A0-ED16193B5B6E}" srcOrd="0" destOrd="0" presId="urn:microsoft.com/office/officeart/2005/8/layout/hList1"/>
    <dgm:cxn modelId="{6C5143F6-5257-7E43-943D-20AD7F5EE50E}" type="presOf" srcId="{D71629A1-1CD0-BA46-9EA4-E5670665A3B4}" destId="{62A2733B-D448-9A4D-B1A0-ED16193B5B6E}" srcOrd="0" destOrd="2" presId="urn:microsoft.com/office/officeart/2005/8/layout/hList1"/>
    <dgm:cxn modelId="{CE785EF6-3591-1F4C-8168-9FAD4410B9D6}" srcId="{343B1A08-F7BA-0942-BC77-357064A7241F}" destId="{D71629A1-1CD0-BA46-9EA4-E5670665A3B4}" srcOrd="2" destOrd="0" parTransId="{D9051B1F-E723-0243-A2AC-5460153B5515}" sibTransId="{9D2AF4D3-EEBF-0145-827F-C0CC52DE7E23}"/>
    <dgm:cxn modelId="{7B564DFF-FDBC-314D-A94D-61528E2CAB28}" type="presOf" srcId="{324D9B62-B0AD-1D46-BECD-344AE7105067}" destId="{60CF5385-3E58-A541-94BF-152EB32ACC57}" srcOrd="0" destOrd="3" presId="urn:microsoft.com/office/officeart/2005/8/layout/hList1"/>
    <dgm:cxn modelId="{64EC8A94-8AFF-074D-9E0F-D06F647CE8DC}" type="presParOf" srcId="{82D1F923-DE44-3442-A442-D5E45F8458E8}" destId="{D47443F7-32BB-0D47-BDEA-8D781F1FCEF5}" srcOrd="0" destOrd="0" presId="urn:microsoft.com/office/officeart/2005/8/layout/hList1"/>
    <dgm:cxn modelId="{3A451E18-88CF-C840-B90C-F1E6CE68B093}" type="presParOf" srcId="{D47443F7-32BB-0D47-BDEA-8D781F1FCEF5}" destId="{657A3F04-08FA-7147-9DD9-FAAFFA2A2BEF}" srcOrd="0" destOrd="0" presId="urn:microsoft.com/office/officeart/2005/8/layout/hList1"/>
    <dgm:cxn modelId="{DF1CA95A-9A57-B14F-AA6A-2089D7D703CB}" type="presParOf" srcId="{D47443F7-32BB-0D47-BDEA-8D781F1FCEF5}" destId="{60CF5385-3E58-A541-94BF-152EB32ACC57}" srcOrd="1" destOrd="0" presId="urn:microsoft.com/office/officeart/2005/8/layout/hList1"/>
    <dgm:cxn modelId="{0920FEE4-CA20-EF48-BE32-4DEEA3E1E8DD}" type="presParOf" srcId="{82D1F923-DE44-3442-A442-D5E45F8458E8}" destId="{44EE4D58-426D-EC42-8B5D-84453C3896FE}" srcOrd="1" destOrd="0" presId="urn:microsoft.com/office/officeart/2005/8/layout/hList1"/>
    <dgm:cxn modelId="{41F2AE06-4AE2-F14D-9C18-89605481A395}" type="presParOf" srcId="{82D1F923-DE44-3442-A442-D5E45F8458E8}" destId="{CE84600C-FC44-FE49-867A-9089D793556F}" srcOrd="2" destOrd="0" presId="urn:microsoft.com/office/officeart/2005/8/layout/hList1"/>
    <dgm:cxn modelId="{41426FFD-2D25-6E4E-A7E5-9C3970E1C002}" type="presParOf" srcId="{CE84600C-FC44-FE49-867A-9089D793556F}" destId="{3765A0DE-6A02-134B-95F9-D972C7172007}" srcOrd="0" destOrd="0" presId="urn:microsoft.com/office/officeart/2005/8/layout/hList1"/>
    <dgm:cxn modelId="{EE607675-81A3-E040-B4EC-CF6E1A9927F9}" type="presParOf" srcId="{CE84600C-FC44-FE49-867A-9089D793556F}" destId="{62A2733B-D448-9A4D-B1A0-ED16193B5B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65C66-679A-C943-B8C5-254CDD8BE634}" type="doc">
      <dgm:prSet loTypeId="urn:microsoft.com/office/officeart/2005/8/layout/hLis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67DA807-49B9-134C-A0DF-E095E97F8B76}">
      <dgm:prSet phldrT="[Text]"/>
      <dgm:spPr/>
      <dgm:t>
        <a:bodyPr/>
        <a:lstStyle/>
        <a:p>
          <a:r>
            <a:rPr lang="en-US"/>
            <a:t>MOR Partners</a:t>
          </a:r>
        </a:p>
      </dgm:t>
    </dgm:pt>
    <dgm:pt modelId="{ED064EED-869A-1C48-B03F-949076F7A341}" type="parTrans" cxnId="{268EB6A4-126D-5348-B420-5C884A399A8C}">
      <dgm:prSet/>
      <dgm:spPr/>
      <dgm:t>
        <a:bodyPr/>
        <a:lstStyle/>
        <a:p>
          <a:endParaRPr lang="en-US"/>
        </a:p>
      </dgm:t>
    </dgm:pt>
    <dgm:pt modelId="{1CC87798-4BF3-8A43-A892-DF2AF02AB14C}" type="sibTrans" cxnId="{268EB6A4-126D-5348-B420-5C884A399A8C}">
      <dgm:prSet/>
      <dgm:spPr/>
      <dgm:t>
        <a:bodyPr/>
        <a:lstStyle/>
        <a:p>
          <a:endParaRPr lang="en-US"/>
        </a:p>
      </dgm:t>
    </dgm:pt>
    <dgm:pt modelId="{5E87A2E4-4B59-F549-9D22-8F9671AF2266}">
      <dgm:prSet phldrT="[Text]"/>
      <dgm:spPr/>
      <dgm:t>
        <a:bodyPr/>
        <a:lstStyle/>
        <a:p>
          <a:r>
            <a:rPr lang="en-US"/>
            <a:t>IDOC</a:t>
          </a:r>
        </a:p>
      </dgm:t>
    </dgm:pt>
    <dgm:pt modelId="{C5A644C4-BDAF-1548-BE30-ECD802BCBA2C}" type="parTrans" cxnId="{E04D0B6E-B777-0445-89CD-19C2016D7FBC}">
      <dgm:prSet/>
      <dgm:spPr/>
      <dgm:t>
        <a:bodyPr/>
        <a:lstStyle/>
        <a:p>
          <a:endParaRPr lang="en-US"/>
        </a:p>
      </dgm:t>
    </dgm:pt>
    <dgm:pt modelId="{23B3A0AE-9018-6747-9B06-3C2106262F82}" type="sibTrans" cxnId="{E04D0B6E-B777-0445-89CD-19C2016D7FBC}">
      <dgm:prSet/>
      <dgm:spPr/>
      <dgm:t>
        <a:bodyPr/>
        <a:lstStyle/>
        <a:p>
          <a:endParaRPr lang="en-US"/>
        </a:p>
      </dgm:t>
    </dgm:pt>
    <dgm:pt modelId="{6EE53CBA-0283-AA42-AF06-8AF456ADE013}">
      <dgm:prSet phldrT="[Text]"/>
      <dgm:spPr/>
      <dgm:t>
        <a:bodyPr/>
        <a:lstStyle/>
        <a:p>
          <a:r>
            <a:rPr lang="en-US"/>
            <a:t>Healthy Families</a:t>
          </a:r>
        </a:p>
      </dgm:t>
    </dgm:pt>
    <dgm:pt modelId="{1FD0B80D-E2EC-DB47-B6D0-3C5839B945B4}" type="parTrans" cxnId="{187609D7-B64C-B943-A667-363ACFC3131A}">
      <dgm:prSet/>
      <dgm:spPr/>
      <dgm:t>
        <a:bodyPr/>
        <a:lstStyle/>
        <a:p>
          <a:endParaRPr lang="en-US"/>
        </a:p>
      </dgm:t>
    </dgm:pt>
    <dgm:pt modelId="{1C1FD236-F0AE-6E47-9D4C-B1DED22C3774}" type="sibTrans" cxnId="{187609D7-B64C-B943-A667-363ACFC3131A}">
      <dgm:prSet/>
      <dgm:spPr/>
      <dgm:t>
        <a:bodyPr/>
        <a:lstStyle/>
        <a:p>
          <a:endParaRPr lang="en-US"/>
        </a:p>
      </dgm:t>
    </dgm:pt>
    <dgm:pt modelId="{FA3962A4-A0AD-0642-A68C-E873BEEF1FBE}">
      <dgm:prSet phldrT="[Text]"/>
      <dgm:spPr/>
      <dgm:t>
        <a:bodyPr/>
        <a:lstStyle/>
        <a:p>
          <a:r>
            <a:rPr lang="en-US"/>
            <a:t>Community Partners</a:t>
          </a:r>
        </a:p>
      </dgm:t>
    </dgm:pt>
    <dgm:pt modelId="{1D562665-31D1-9945-ABFF-525A7A6313B9}" type="parTrans" cxnId="{75B97846-EA3E-2549-BE28-F721B7695750}">
      <dgm:prSet/>
      <dgm:spPr/>
      <dgm:t>
        <a:bodyPr/>
        <a:lstStyle/>
        <a:p>
          <a:endParaRPr lang="en-US"/>
        </a:p>
      </dgm:t>
    </dgm:pt>
    <dgm:pt modelId="{6701D67D-0930-F046-911B-2B4C21FC5BC1}" type="sibTrans" cxnId="{75B97846-EA3E-2549-BE28-F721B7695750}">
      <dgm:prSet/>
      <dgm:spPr/>
      <dgm:t>
        <a:bodyPr/>
        <a:lstStyle/>
        <a:p>
          <a:endParaRPr lang="en-US"/>
        </a:p>
      </dgm:t>
    </dgm:pt>
    <dgm:pt modelId="{1DF7861C-0420-8548-9699-4F82DD3E19B9}">
      <dgm:prSet phldrT="[Text]"/>
      <dgm:spPr/>
      <dgm:t>
        <a:bodyPr/>
        <a:lstStyle/>
        <a:p>
          <a:r>
            <a:rPr lang="en-US"/>
            <a:t>Community Navigators</a:t>
          </a:r>
        </a:p>
      </dgm:t>
    </dgm:pt>
    <dgm:pt modelId="{C40ABCB0-AB14-E744-8A43-E25221BA51EF}" type="parTrans" cxnId="{BB81BEFD-7D47-C54B-B8C2-1788B065E8C3}">
      <dgm:prSet/>
      <dgm:spPr/>
      <dgm:t>
        <a:bodyPr/>
        <a:lstStyle/>
        <a:p>
          <a:endParaRPr lang="en-US"/>
        </a:p>
      </dgm:t>
    </dgm:pt>
    <dgm:pt modelId="{FA72F63A-CD12-BE47-9A15-9353CC83379A}" type="sibTrans" cxnId="{BB81BEFD-7D47-C54B-B8C2-1788B065E8C3}">
      <dgm:prSet/>
      <dgm:spPr/>
      <dgm:t>
        <a:bodyPr/>
        <a:lstStyle/>
        <a:p>
          <a:endParaRPr lang="en-US"/>
        </a:p>
      </dgm:t>
    </dgm:pt>
    <dgm:pt modelId="{A190B22E-58E5-C84D-BEAB-F7C3381F6EEF}">
      <dgm:prSet phldrT="[Text]"/>
      <dgm:spPr/>
      <dgm:t>
        <a:bodyPr/>
        <a:lstStyle/>
        <a:p>
          <a:r>
            <a:rPr lang="en-US"/>
            <a:t>Mary Bullock, LCSW</a:t>
          </a:r>
        </a:p>
      </dgm:t>
    </dgm:pt>
    <dgm:pt modelId="{AC4B808D-0287-194E-866D-CACF07207107}" type="parTrans" cxnId="{F3AF55CA-FF16-1D46-8854-5D4EEC3EF504}">
      <dgm:prSet/>
      <dgm:spPr/>
      <dgm:t>
        <a:bodyPr/>
        <a:lstStyle/>
        <a:p>
          <a:endParaRPr lang="en-US"/>
        </a:p>
      </dgm:t>
    </dgm:pt>
    <dgm:pt modelId="{72743A34-DF68-574A-B70D-DA485DBA5AAD}" type="sibTrans" cxnId="{F3AF55CA-FF16-1D46-8854-5D4EEC3EF504}">
      <dgm:prSet/>
      <dgm:spPr/>
      <dgm:t>
        <a:bodyPr/>
        <a:lstStyle/>
        <a:p>
          <a:endParaRPr lang="en-US"/>
        </a:p>
      </dgm:t>
    </dgm:pt>
    <dgm:pt modelId="{EA12C47D-5199-934C-AA18-0425469B8E96}">
      <dgm:prSet phldrT="[Text]"/>
      <dgm:spPr/>
      <dgm:t>
        <a:bodyPr/>
        <a:lstStyle/>
        <a:p>
          <a:r>
            <a:rPr lang="en-US"/>
            <a:t>IU McKinney Legal Clinic</a:t>
          </a:r>
        </a:p>
      </dgm:t>
    </dgm:pt>
    <dgm:pt modelId="{28BA219E-403E-5F48-A51E-2B1DD6846061}" type="parTrans" cxnId="{5C7A885D-CCFD-634C-8A0C-F60062ECFF04}">
      <dgm:prSet/>
      <dgm:spPr/>
      <dgm:t>
        <a:bodyPr/>
        <a:lstStyle/>
        <a:p>
          <a:endParaRPr lang="en-US"/>
        </a:p>
      </dgm:t>
    </dgm:pt>
    <dgm:pt modelId="{9EED1018-CC04-D240-80CA-2932A9706808}" type="sibTrans" cxnId="{5C7A885D-CCFD-634C-8A0C-F60062ECFF04}">
      <dgm:prSet/>
      <dgm:spPr/>
      <dgm:t>
        <a:bodyPr/>
        <a:lstStyle/>
        <a:p>
          <a:endParaRPr lang="en-US"/>
        </a:p>
      </dgm:t>
    </dgm:pt>
    <dgm:pt modelId="{0C890C12-C9E6-0E44-BA46-4874044BCBD3}">
      <dgm:prSet phldrT="[Text]"/>
      <dgm:spPr/>
      <dgm:t>
        <a:bodyPr/>
        <a:lstStyle/>
        <a:p>
          <a:r>
            <a:rPr lang="en-US"/>
            <a:t>Resources for Infant </a:t>
          </a:r>
          <a:r>
            <a:rPr lang="en-US" err="1"/>
            <a:t>Educarers</a:t>
          </a:r>
          <a:endParaRPr lang="en-US"/>
        </a:p>
      </dgm:t>
    </dgm:pt>
    <dgm:pt modelId="{49F1FD58-CA9E-8144-B2F8-2A1F962AA777}" type="sibTrans" cxnId="{DF8DF8A7-4E76-664B-BBBB-8A4A0F5D97F2}">
      <dgm:prSet/>
      <dgm:spPr/>
      <dgm:t>
        <a:bodyPr/>
        <a:lstStyle/>
        <a:p>
          <a:endParaRPr lang="en-US"/>
        </a:p>
      </dgm:t>
    </dgm:pt>
    <dgm:pt modelId="{869BA32F-ABD4-C148-AB1B-16A54A581FED}" type="parTrans" cxnId="{DF8DF8A7-4E76-664B-BBBB-8A4A0F5D97F2}">
      <dgm:prSet/>
      <dgm:spPr/>
      <dgm:t>
        <a:bodyPr/>
        <a:lstStyle/>
        <a:p>
          <a:endParaRPr lang="en-US"/>
        </a:p>
      </dgm:t>
    </dgm:pt>
    <dgm:pt modelId="{F12457B4-B792-074A-A3DE-8C909095D022}" type="pres">
      <dgm:prSet presAssocID="{BF665C66-679A-C943-B8C5-254CDD8BE634}" presName="Name0" presStyleCnt="0">
        <dgm:presLayoutVars>
          <dgm:dir/>
          <dgm:animLvl val="lvl"/>
          <dgm:resizeHandles val="exact"/>
        </dgm:presLayoutVars>
      </dgm:prSet>
      <dgm:spPr/>
    </dgm:pt>
    <dgm:pt modelId="{99440C64-F196-D94F-A041-39B5BBEB1649}" type="pres">
      <dgm:prSet presAssocID="{967DA807-49B9-134C-A0DF-E095E97F8B76}" presName="composite" presStyleCnt="0"/>
      <dgm:spPr/>
    </dgm:pt>
    <dgm:pt modelId="{0822CD17-759E-004A-9BA8-FBA50364573C}" type="pres">
      <dgm:prSet presAssocID="{967DA807-49B9-134C-A0DF-E095E97F8B7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31797C0-DC3C-894D-98C3-B9D08A462D37}" type="pres">
      <dgm:prSet presAssocID="{967DA807-49B9-134C-A0DF-E095E97F8B7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417806-2420-A04E-9333-128126EEE90C}" type="presOf" srcId="{FA3962A4-A0AD-0642-A68C-E873BEEF1FBE}" destId="{131797C0-DC3C-894D-98C3-B9D08A462D37}" srcOrd="0" destOrd="2" presId="urn:microsoft.com/office/officeart/2005/8/layout/hList1"/>
    <dgm:cxn modelId="{9B7D891B-0A30-C043-A39A-348400F9AC23}" type="presOf" srcId="{6EE53CBA-0283-AA42-AF06-8AF456ADE013}" destId="{131797C0-DC3C-894D-98C3-B9D08A462D37}" srcOrd="0" destOrd="1" presId="urn:microsoft.com/office/officeart/2005/8/layout/hList1"/>
    <dgm:cxn modelId="{F1B61426-146F-9748-976E-DC01C83B7DB2}" type="presOf" srcId="{A190B22E-58E5-C84D-BEAB-F7C3381F6EEF}" destId="{131797C0-DC3C-894D-98C3-B9D08A462D37}" srcOrd="0" destOrd="4" presId="urn:microsoft.com/office/officeart/2005/8/layout/hList1"/>
    <dgm:cxn modelId="{75B97846-EA3E-2549-BE28-F721B7695750}" srcId="{967DA807-49B9-134C-A0DF-E095E97F8B76}" destId="{FA3962A4-A0AD-0642-A68C-E873BEEF1FBE}" srcOrd="2" destOrd="0" parTransId="{1D562665-31D1-9945-ABFF-525A7A6313B9}" sibTransId="{6701D67D-0930-F046-911B-2B4C21FC5BC1}"/>
    <dgm:cxn modelId="{01CFE356-74C4-7349-8CC8-5D31E80600BF}" type="presOf" srcId="{0C890C12-C9E6-0E44-BA46-4874044BCBD3}" destId="{131797C0-DC3C-894D-98C3-B9D08A462D37}" srcOrd="0" destOrd="6" presId="urn:microsoft.com/office/officeart/2005/8/layout/hList1"/>
    <dgm:cxn modelId="{5C7A885D-CCFD-634C-8A0C-F60062ECFF04}" srcId="{967DA807-49B9-134C-A0DF-E095E97F8B76}" destId="{EA12C47D-5199-934C-AA18-0425469B8E96}" srcOrd="5" destOrd="0" parTransId="{28BA219E-403E-5F48-A51E-2B1DD6846061}" sibTransId="{9EED1018-CC04-D240-80CA-2932A9706808}"/>
    <dgm:cxn modelId="{E04D0B6E-B777-0445-89CD-19C2016D7FBC}" srcId="{967DA807-49B9-134C-A0DF-E095E97F8B76}" destId="{5E87A2E4-4B59-F549-9D22-8F9671AF2266}" srcOrd="0" destOrd="0" parTransId="{C5A644C4-BDAF-1548-BE30-ECD802BCBA2C}" sibTransId="{23B3A0AE-9018-6747-9B06-3C2106262F82}"/>
    <dgm:cxn modelId="{BFFAF28C-716A-DA4E-840F-42F57DA8B85A}" type="presOf" srcId="{5E87A2E4-4B59-F549-9D22-8F9671AF2266}" destId="{131797C0-DC3C-894D-98C3-B9D08A462D37}" srcOrd="0" destOrd="0" presId="urn:microsoft.com/office/officeart/2005/8/layout/hList1"/>
    <dgm:cxn modelId="{1C8ACB93-9715-964F-8A3F-3F2FBB51E132}" type="presOf" srcId="{967DA807-49B9-134C-A0DF-E095E97F8B76}" destId="{0822CD17-759E-004A-9BA8-FBA50364573C}" srcOrd="0" destOrd="0" presId="urn:microsoft.com/office/officeart/2005/8/layout/hList1"/>
    <dgm:cxn modelId="{268EB6A4-126D-5348-B420-5C884A399A8C}" srcId="{BF665C66-679A-C943-B8C5-254CDD8BE634}" destId="{967DA807-49B9-134C-A0DF-E095E97F8B76}" srcOrd="0" destOrd="0" parTransId="{ED064EED-869A-1C48-B03F-949076F7A341}" sibTransId="{1CC87798-4BF3-8A43-A892-DF2AF02AB14C}"/>
    <dgm:cxn modelId="{DF8DF8A7-4E76-664B-BBBB-8A4A0F5D97F2}" srcId="{967DA807-49B9-134C-A0DF-E095E97F8B76}" destId="{0C890C12-C9E6-0E44-BA46-4874044BCBD3}" srcOrd="6" destOrd="0" parTransId="{869BA32F-ABD4-C148-AB1B-16A54A581FED}" sibTransId="{49F1FD58-CA9E-8144-B2F8-2A1F962AA777}"/>
    <dgm:cxn modelId="{25C384B2-F2BF-C04D-AEC2-9E89EB590125}" type="presOf" srcId="{EA12C47D-5199-934C-AA18-0425469B8E96}" destId="{131797C0-DC3C-894D-98C3-B9D08A462D37}" srcOrd="0" destOrd="5" presId="urn:microsoft.com/office/officeart/2005/8/layout/hList1"/>
    <dgm:cxn modelId="{E2EFF5C0-EE99-674C-9709-B2D888FDF2B5}" type="presOf" srcId="{1DF7861C-0420-8548-9699-4F82DD3E19B9}" destId="{131797C0-DC3C-894D-98C3-B9D08A462D37}" srcOrd="0" destOrd="3" presId="urn:microsoft.com/office/officeart/2005/8/layout/hList1"/>
    <dgm:cxn modelId="{F3AF55CA-FF16-1D46-8854-5D4EEC3EF504}" srcId="{967DA807-49B9-134C-A0DF-E095E97F8B76}" destId="{A190B22E-58E5-C84D-BEAB-F7C3381F6EEF}" srcOrd="4" destOrd="0" parTransId="{AC4B808D-0287-194E-866D-CACF07207107}" sibTransId="{72743A34-DF68-574A-B70D-DA485DBA5AAD}"/>
    <dgm:cxn modelId="{89F783D4-BCC5-DE4D-8451-9215B140FFE5}" type="presOf" srcId="{BF665C66-679A-C943-B8C5-254CDD8BE634}" destId="{F12457B4-B792-074A-A3DE-8C909095D022}" srcOrd="0" destOrd="0" presId="urn:microsoft.com/office/officeart/2005/8/layout/hList1"/>
    <dgm:cxn modelId="{187609D7-B64C-B943-A667-363ACFC3131A}" srcId="{967DA807-49B9-134C-A0DF-E095E97F8B76}" destId="{6EE53CBA-0283-AA42-AF06-8AF456ADE013}" srcOrd="1" destOrd="0" parTransId="{1FD0B80D-E2EC-DB47-B6D0-3C5839B945B4}" sibTransId="{1C1FD236-F0AE-6E47-9D4C-B1DED22C3774}"/>
    <dgm:cxn modelId="{BB81BEFD-7D47-C54B-B8C2-1788B065E8C3}" srcId="{967DA807-49B9-134C-A0DF-E095E97F8B76}" destId="{1DF7861C-0420-8548-9699-4F82DD3E19B9}" srcOrd="3" destOrd="0" parTransId="{C40ABCB0-AB14-E744-8A43-E25221BA51EF}" sibTransId="{FA72F63A-CD12-BE47-9A15-9353CC83379A}"/>
    <dgm:cxn modelId="{A27BFBE2-D47A-DD44-A42E-D8346030C4CB}" type="presParOf" srcId="{F12457B4-B792-074A-A3DE-8C909095D022}" destId="{99440C64-F196-D94F-A041-39B5BBEB1649}" srcOrd="0" destOrd="0" presId="urn:microsoft.com/office/officeart/2005/8/layout/hList1"/>
    <dgm:cxn modelId="{B52261C4-3325-4249-98DC-F597DE704BB9}" type="presParOf" srcId="{99440C64-F196-D94F-A041-39B5BBEB1649}" destId="{0822CD17-759E-004A-9BA8-FBA50364573C}" srcOrd="0" destOrd="0" presId="urn:microsoft.com/office/officeart/2005/8/layout/hList1"/>
    <dgm:cxn modelId="{552EB9FB-3D7E-4B46-A9D7-96445F1C1319}" type="presParOf" srcId="{99440C64-F196-D94F-A041-39B5BBEB1649}" destId="{131797C0-DC3C-894D-98C3-B9D08A462D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01904-D79A-AF42-84C8-510D45E71D50}" type="doc">
      <dgm:prSet loTypeId="urn:microsoft.com/office/officeart/2005/8/layout/equation1" loCatId="" qsTypeId="urn:microsoft.com/office/officeart/2005/8/quickstyle/simple1" qsCatId="simple" csTypeId="urn:microsoft.com/office/officeart/2005/8/colors/accent0_1" csCatId="mainScheme" phldr="1"/>
      <dgm:spPr/>
    </dgm:pt>
    <dgm:pt modelId="{0F203A3B-CCCD-5E40-8959-213CE22133D1}">
      <dgm:prSet phldrT="[Text]"/>
      <dgm:spPr/>
      <dgm:t>
        <a:bodyPr/>
        <a:lstStyle/>
        <a:p>
          <a:r>
            <a:rPr lang="en-US"/>
            <a:t>Social, Economic, Environmental Conditions</a:t>
          </a:r>
        </a:p>
      </dgm:t>
    </dgm:pt>
    <dgm:pt modelId="{4EFD3EB3-4E3D-2B48-BC41-04D7FB147E6A}" type="parTrans" cxnId="{AE009F0E-04E9-C640-BF80-5C4965FEA71E}">
      <dgm:prSet/>
      <dgm:spPr/>
      <dgm:t>
        <a:bodyPr/>
        <a:lstStyle/>
        <a:p>
          <a:endParaRPr lang="en-US"/>
        </a:p>
      </dgm:t>
    </dgm:pt>
    <dgm:pt modelId="{18CFB103-8CAA-2F4E-ADD0-BCAD8DA92168}" type="sibTrans" cxnId="{AE009F0E-04E9-C640-BF80-5C4965FEA71E}">
      <dgm:prSet/>
      <dgm:spPr/>
      <dgm:t>
        <a:bodyPr/>
        <a:lstStyle/>
        <a:p>
          <a:endParaRPr lang="en-US"/>
        </a:p>
      </dgm:t>
    </dgm:pt>
    <dgm:pt modelId="{4D901736-B4A8-9146-BADA-195A28B33230}">
      <dgm:prSet phldrT="[Text]"/>
      <dgm:spPr/>
      <dgm:t>
        <a:bodyPr/>
        <a:lstStyle/>
        <a:p>
          <a:r>
            <a:rPr lang="en-US"/>
            <a:t>Personal Traumas</a:t>
          </a:r>
        </a:p>
      </dgm:t>
    </dgm:pt>
    <dgm:pt modelId="{0A8A3222-7BB7-4245-85BC-BE1C61F91F5C}" type="parTrans" cxnId="{BC276B6B-6290-F940-B815-285207A9F8CB}">
      <dgm:prSet/>
      <dgm:spPr/>
      <dgm:t>
        <a:bodyPr/>
        <a:lstStyle/>
        <a:p>
          <a:endParaRPr lang="en-US"/>
        </a:p>
      </dgm:t>
    </dgm:pt>
    <dgm:pt modelId="{BC2DA49C-1965-3543-86AC-B78B9543C4A4}" type="sibTrans" cxnId="{BC276B6B-6290-F940-B815-285207A9F8CB}">
      <dgm:prSet/>
      <dgm:spPr/>
      <dgm:t>
        <a:bodyPr/>
        <a:lstStyle/>
        <a:p>
          <a:endParaRPr lang="en-US"/>
        </a:p>
      </dgm:t>
    </dgm:pt>
    <dgm:pt modelId="{8EBB0F97-9296-914F-A5AD-CF1C70BC9FA8}">
      <dgm:prSet phldrT="[Text]"/>
      <dgm:spPr/>
      <dgm:t>
        <a:bodyPr/>
        <a:lstStyle/>
        <a:p>
          <a:r>
            <a:rPr lang="en-US"/>
            <a:t>Risk for Poor Social and Health Outcomes</a:t>
          </a:r>
        </a:p>
      </dgm:t>
    </dgm:pt>
    <dgm:pt modelId="{DC2716AD-8F3A-6440-B3C0-E21813FEACFE}" type="parTrans" cxnId="{6D14A27F-5F0D-354B-B4E2-D6F2616A15ED}">
      <dgm:prSet/>
      <dgm:spPr/>
      <dgm:t>
        <a:bodyPr/>
        <a:lstStyle/>
        <a:p>
          <a:endParaRPr lang="en-US"/>
        </a:p>
      </dgm:t>
    </dgm:pt>
    <dgm:pt modelId="{EFD61C04-D10E-2248-9E5F-30D831611B99}" type="sibTrans" cxnId="{6D14A27F-5F0D-354B-B4E2-D6F2616A15ED}">
      <dgm:prSet/>
      <dgm:spPr/>
      <dgm:t>
        <a:bodyPr/>
        <a:lstStyle/>
        <a:p>
          <a:endParaRPr lang="en-US"/>
        </a:p>
      </dgm:t>
    </dgm:pt>
    <dgm:pt modelId="{C5C145D7-4C97-2D4C-94F2-3D68B5263C56}">
      <dgm:prSet/>
      <dgm:spPr/>
      <dgm:t>
        <a:bodyPr/>
        <a:lstStyle/>
        <a:p>
          <a:r>
            <a:rPr lang="en-US">
              <a:latin typeface="+mn-lt"/>
            </a:rPr>
            <a:t>Lack of Agency and Identity</a:t>
          </a:r>
        </a:p>
      </dgm:t>
    </dgm:pt>
    <dgm:pt modelId="{8286B772-FD9B-6D4E-A278-13DC36EE92E5}" type="parTrans" cxnId="{2D892451-76CF-7848-995C-465B269CAA23}">
      <dgm:prSet/>
      <dgm:spPr/>
      <dgm:t>
        <a:bodyPr/>
        <a:lstStyle/>
        <a:p>
          <a:endParaRPr lang="en-US"/>
        </a:p>
      </dgm:t>
    </dgm:pt>
    <dgm:pt modelId="{002C1B42-EA93-0449-94DB-8BF996BD6C19}" type="sibTrans" cxnId="{2D892451-76CF-7848-995C-465B269CAA23}">
      <dgm:prSet/>
      <dgm:spPr/>
      <dgm:t>
        <a:bodyPr/>
        <a:lstStyle/>
        <a:p>
          <a:endParaRPr lang="en-US"/>
        </a:p>
      </dgm:t>
    </dgm:pt>
    <dgm:pt modelId="{F68E4966-3D7C-C241-84B5-410D99CD3E7E}" type="pres">
      <dgm:prSet presAssocID="{01D01904-D79A-AF42-84C8-510D45E71D50}" presName="linearFlow" presStyleCnt="0">
        <dgm:presLayoutVars>
          <dgm:dir/>
          <dgm:resizeHandles val="exact"/>
        </dgm:presLayoutVars>
      </dgm:prSet>
      <dgm:spPr/>
    </dgm:pt>
    <dgm:pt modelId="{2C1F6337-E584-B44E-9286-6631A6C0F25B}" type="pres">
      <dgm:prSet presAssocID="{0F203A3B-CCCD-5E40-8959-213CE22133D1}" presName="node" presStyleLbl="node1" presStyleIdx="0" presStyleCnt="4">
        <dgm:presLayoutVars>
          <dgm:bulletEnabled val="1"/>
        </dgm:presLayoutVars>
      </dgm:prSet>
      <dgm:spPr/>
    </dgm:pt>
    <dgm:pt modelId="{11434D47-1122-DD46-BB69-7AA860274F18}" type="pres">
      <dgm:prSet presAssocID="{18CFB103-8CAA-2F4E-ADD0-BCAD8DA92168}" presName="spacerL" presStyleCnt="0"/>
      <dgm:spPr/>
    </dgm:pt>
    <dgm:pt modelId="{F64C29AB-1BBD-B242-A07A-C5B79B7BE9FA}" type="pres">
      <dgm:prSet presAssocID="{18CFB103-8CAA-2F4E-ADD0-BCAD8DA92168}" presName="sibTrans" presStyleLbl="sibTrans2D1" presStyleIdx="0" presStyleCnt="3"/>
      <dgm:spPr/>
    </dgm:pt>
    <dgm:pt modelId="{C70365A3-F6EA-604E-90E6-5D84902F8C83}" type="pres">
      <dgm:prSet presAssocID="{18CFB103-8CAA-2F4E-ADD0-BCAD8DA92168}" presName="spacerR" presStyleCnt="0"/>
      <dgm:spPr/>
    </dgm:pt>
    <dgm:pt modelId="{3F8DDA4C-AC88-8E46-AAAC-719156FA9F7D}" type="pres">
      <dgm:prSet presAssocID="{4D901736-B4A8-9146-BADA-195A28B33230}" presName="node" presStyleLbl="node1" presStyleIdx="1" presStyleCnt="4">
        <dgm:presLayoutVars>
          <dgm:bulletEnabled val="1"/>
        </dgm:presLayoutVars>
      </dgm:prSet>
      <dgm:spPr/>
    </dgm:pt>
    <dgm:pt modelId="{7490F660-37A4-ED4B-B5E3-EAE66B774B85}" type="pres">
      <dgm:prSet presAssocID="{BC2DA49C-1965-3543-86AC-B78B9543C4A4}" presName="spacerL" presStyleCnt="0"/>
      <dgm:spPr/>
    </dgm:pt>
    <dgm:pt modelId="{20603808-ECFF-2542-A35E-5D9C1B1F6131}" type="pres">
      <dgm:prSet presAssocID="{BC2DA49C-1965-3543-86AC-B78B9543C4A4}" presName="sibTrans" presStyleLbl="sibTrans2D1" presStyleIdx="1" presStyleCnt="3"/>
      <dgm:spPr/>
    </dgm:pt>
    <dgm:pt modelId="{49CB1F53-C67D-874E-B0CE-6B05063F51B0}" type="pres">
      <dgm:prSet presAssocID="{BC2DA49C-1965-3543-86AC-B78B9543C4A4}" presName="spacerR" presStyleCnt="0"/>
      <dgm:spPr/>
    </dgm:pt>
    <dgm:pt modelId="{D7A85E43-EAC9-1747-B45C-658B7CFC0BDD}" type="pres">
      <dgm:prSet presAssocID="{C5C145D7-4C97-2D4C-94F2-3D68B5263C56}" presName="node" presStyleLbl="node1" presStyleIdx="2" presStyleCnt="4">
        <dgm:presLayoutVars>
          <dgm:bulletEnabled val="1"/>
        </dgm:presLayoutVars>
      </dgm:prSet>
      <dgm:spPr/>
    </dgm:pt>
    <dgm:pt modelId="{F682FF71-68FE-2D48-8249-2A080A3B9EBE}" type="pres">
      <dgm:prSet presAssocID="{002C1B42-EA93-0449-94DB-8BF996BD6C19}" presName="spacerL" presStyleCnt="0"/>
      <dgm:spPr/>
    </dgm:pt>
    <dgm:pt modelId="{D63C6D4D-75C4-BD4C-90D8-51D57AFFFCF6}" type="pres">
      <dgm:prSet presAssocID="{002C1B42-EA93-0449-94DB-8BF996BD6C19}" presName="sibTrans" presStyleLbl="sibTrans2D1" presStyleIdx="2" presStyleCnt="3"/>
      <dgm:spPr/>
    </dgm:pt>
    <dgm:pt modelId="{061D6825-0AC6-BE41-B699-EA174B0CF25F}" type="pres">
      <dgm:prSet presAssocID="{002C1B42-EA93-0449-94DB-8BF996BD6C19}" presName="spacerR" presStyleCnt="0"/>
      <dgm:spPr/>
    </dgm:pt>
    <dgm:pt modelId="{B97D883F-9285-834D-BC87-609A6ED22170}" type="pres">
      <dgm:prSet presAssocID="{8EBB0F97-9296-914F-A5AD-CF1C70BC9FA8}" presName="node" presStyleLbl="node1" presStyleIdx="3" presStyleCnt="4">
        <dgm:presLayoutVars>
          <dgm:bulletEnabled val="1"/>
        </dgm:presLayoutVars>
      </dgm:prSet>
      <dgm:spPr/>
    </dgm:pt>
  </dgm:ptLst>
  <dgm:cxnLst>
    <dgm:cxn modelId="{3F01E505-BDE1-9847-8EE9-2B45EC7307B6}" type="presOf" srcId="{BC2DA49C-1965-3543-86AC-B78B9543C4A4}" destId="{20603808-ECFF-2542-A35E-5D9C1B1F6131}" srcOrd="0" destOrd="0" presId="urn:microsoft.com/office/officeart/2005/8/layout/equation1"/>
    <dgm:cxn modelId="{AE009F0E-04E9-C640-BF80-5C4965FEA71E}" srcId="{01D01904-D79A-AF42-84C8-510D45E71D50}" destId="{0F203A3B-CCCD-5E40-8959-213CE22133D1}" srcOrd="0" destOrd="0" parTransId="{4EFD3EB3-4E3D-2B48-BC41-04D7FB147E6A}" sibTransId="{18CFB103-8CAA-2F4E-ADD0-BCAD8DA92168}"/>
    <dgm:cxn modelId="{786E211A-6428-3A41-BE6F-3E93CBFF843C}" type="presOf" srcId="{002C1B42-EA93-0449-94DB-8BF996BD6C19}" destId="{D63C6D4D-75C4-BD4C-90D8-51D57AFFFCF6}" srcOrd="0" destOrd="0" presId="urn:microsoft.com/office/officeart/2005/8/layout/equation1"/>
    <dgm:cxn modelId="{4AD7A623-76F7-EB49-8578-D7BAAD346267}" type="presOf" srcId="{8EBB0F97-9296-914F-A5AD-CF1C70BC9FA8}" destId="{B97D883F-9285-834D-BC87-609A6ED22170}" srcOrd="0" destOrd="0" presId="urn:microsoft.com/office/officeart/2005/8/layout/equation1"/>
    <dgm:cxn modelId="{C6966F40-91BA-404D-934A-4D3018E6D8B1}" type="presOf" srcId="{4D901736-B4A8-9146-BADA-195A28B33230}" destId="{3F8DDA4C-AC88-8E46-AAAC-719156FA9F7D}" srcOrd="0" destOrd="0" presId="urn:microsoft.com/office/officeart/2005/8/layout/equation1"/>
    <dgm:cxn modelId="{2D892451-76CF-7848-995C-465B269CAA23}" srcId="{01D01904-D79A-AF42-84C8-510D45E71D50}" destId="{C5C145D7-4C97-2D4C-94F2-3D68B5263C56}" srcOrd="2" destOrd="0" parTransId="{8286B772-FD9B-6D4E-A278-13DC36EE92E5}" sibTransId="{002C1B42-EA93-0449-94DB-8BF996BD6C19}"/>
    <dgm:cxn modelId="{BC276B6B-6290-F940-B815-285207A9F8CB}" srcId="{01D01904-D79A-AF42-84C8-510D45E71D50}" destId="{4D901736-B4A8-9146-BADA-195A28B33230}" srcOrd="1" destOrd="0" parTransId="{0A8A3222-7BB7-4245-85BC-BE1C61F91F5C}" sibTransId="{BC2DA49C-1965-3543-86AC-B78B9543C4A4}"/>
    <dgm:cxn modelId="{BC9FAF6D-6B48-F441-85E6-38A087CCE98A}" type="presOf" srcId="{0F203A3B-CCCD-5E40-8959-213CE22133D1}" destId="{2C1F6337-E584-B44E-9286-6631A6C0F25B}" srcOrd="0" destOrd="0" presId="urn:microsoft.com/office/officeart/2005/8/layout/equation1"/>
    <dgm:cxn modelId="{6D14A27F-5F0D-354B-B4E2-D6F2616A15ED}" srcId="{01D01904-D79A-AF42-84C8-510D45E71D50}" destId="{8EBB0F97-9296-914F-A5AD-CF1C70BC9FA8}" srcOrd="3" destOrd="0" parTransId="{DC2716AD-8F3A-6440-B3C0-E21813FEACFE}" sibTransId="{EFD61C04-D10E-2248-9E5F-30D831611B99}"/>
    <dgm:cxn modelId="{DC155DB8-44BD-8A44-BB6C-8F51C4696EFD}" type="presOf" srcId="{C5C145D7-4C97-2D4C-94F2-3D68B5263C56}" destId="{D7A85E43-EAC9-1747-B45C-658B7CFC0BDD}" srcOrd="0" destOrd="0" presId="urn:microsoft.com/office/officeart/2005/8/layout/equation1"/>
    <dgm:cxn modelId="{CEFCAECF-A16B-4941-B421-4F5F25473F51}" type="presOf" srcId="{01D01904-D79A-AF42-84C8-510D45E71D50}" destId="{F68E4966-3D7C-C241-84B5-410D99CD3E7E}" srcOrd="0" destOrd="0" presId="urn:microsoft.com/office/officeart/2005/8/layout/equation1"/>
    <dgm:cxn modelId="{8FC36BE0-1393-DB4B-8B74-9BF2BA6A8915}" type="presOf" srcId="{18CFB103-8CAA-2F4E-ADD0-BCAD8DA92168}" destId="{F64C29AB-1BBD-B242-A07A-C5B79B7BE9FA}" srcOrd="0" destOrd="0" presId="urn:microsoft.com/office/officeart/2005/8/layout/equation1"/>
    <dgm:cxn modelId="{0F3E516C-4B77-1B48-B529-225DBA362D61}" type="presParOf" srcId="{F68E4966-3D7C-C241-84B5-410D99CD3E7E}" destId="{2C1F6337-E584-B44E-9286-6631A6C0F25B}" srcOrd="0" destOrd="0" presId="urn:microsoft.com/office/officeart/2005/8/layout/equation1"/>
    <dgm:cxn modelId="{2118AE6C-164E-1E4F-A4D7-09452EB71DCB}" type="presParOf" srcId="{F68E4966-3D7C-C241-84B5-410D99CD3E7E}" destId="{11434D47-1122-DD46-BB69-7AA860274F18}" srcOrd="1" destOrd="0" presId="urn:microsoft.com/office/officeart/2005/8/layout/equation1"/>
    <dgm:cxn modelId="{012E63F2-2158-B044-B7DE-7A1FF1FC689D}" type="presParOf" srcId="{F68E4966-3D7C-C241-84B5-410D99CD3E7E}" destId="{F64C29AB-1BBD-B242-A07A-C5B79B7BE9FA}" srcOrd="2" destOrd="0" presId="urn:microsoft.com/office/officeart/2005/8/layout/equation1"/>
    <dgm:cxn modelId="{A3196586-AD7F-954B-9F63-1F4824B432EB}" type="presParOf" srcId="{F68E4966-3D7C-C241-84B5-410D99CD3E7E}" destId="{C70365A3-F6EA-604E-90E6-5D84902F8C83}" srcOrd="3" destOrd="0" presId="urn:microsoft.com/office/officeart/2005/8/layout/equation1"/>
    <dgm:cxn modelId="{9D9CDC82-6754-4143-83AA-40586559A807}" type="presParOf" srcId="{F68E4966-3D7C-C241-84B5-410D99CD3E7E}" destId="{3F8DDA4C-AC88-8E46-AAAC-719156FA9F7D}" srcOrd="4" destOrd="0" presId="urn:microsoft.com/office/officeart/2005/8/layout/equation1"/>
    <dgm:cxn modelId="{CCA6A320-CF72-5A4E-8E6D-974A04DB007F}" type="presParOf" srcId="{F68E4966-3D7C-C241-84B5-410D99CD3E7E}" destId="{7490F660-37A4-ED4B-B5E3-EAE66B774B85}" srcOrd="5" destOrd="0" presId="urn:microsoft.com/office/officeart/2005/8/layout/equation1"/>
    <dgm:cxn modelId="{29D6AD47-4507-9848-8F65-A4C0BFACD1B4}" type="presParOf" srcId="{F68E4966-3D7C-C241-84B5-410D99CD3E7E}" destId="{20603808-ECFF-2542-A35E-5D9C1B1F6131}" srcOrd="6" destOrd="0" presId="urn:microsoft.com/office/officeart/2005/8/layout/equation1"/>
    <dgm:cxn modelId="{14986B56-1029-694E-B564-3616E6659C52}" type="presParOf" srcId="{F68E4966-3D7C-C241-84B5-410D99CD3E7E}" destId="{49CB1F53-C67D-874E-B0CE-6B05063F51B0}" srcOrd="7" destOrd="0" presId="urn:microsoft.com/office/officeart/2005/8/layout/equation1"/>
    <dgm:cxn modelId="{3B9182AB-E93B-2849-85A1-B8D2CD7D0518}" type="presParOf" srcId="{F68E4966-3D7C-C241-84B5-410D99CD3E7E}" destId="{D7A85E43-EAC9-1747-B45C-658B7CFC0BDD}" srcOrd="8" destOrd="0" presId="urn:microsoft.com/office/officeart/2005/8/layout/equation1"/>
    <dgm:cxn modelId="{63CB2B8D-34CD-D649-81BA-8C2B277CEF07}" type="presParOf" srcId="{F68E4966-3D7C-C241-84B5-410D99CD3E7E}" destId="{F682FF71-68FE-2D48-8249-2A080A3B9EBE}" srcOrd="9" destOrd="0" presId="urn:microsoft.com/office/officeart/2005/8/layout/equation1"/>
    <dgm:cxn modelId="{AB4FA940-1AAF-C24F-895F-9B94F53E4B9D}" type="presParOf" srcId="{F68E4966-3D7C-C241-84B5-410D99CD3E7E}" destId="{D63C6D4D-75C4-BD4C-90D8-51D57AFFFCF6}" srcOrd="10" destOrd="0" presId="urn:microsoft.com/office/officeart/2005/8/layout/equation1"/>
    <dgm:cxn modelId="{401F3701-BB21-A74A-A957-28835B450E79}" type="presParOf" srcId="{F68E4966-3D7C-C241-84B5-410D99CD3E7E}" destId="{061D6825-0AC6-BE41-B699-EA174B0CF25F}" srcOrd="11" destOrd="0" presId="urn:microsoft.com/office/officeart/2005/8/layout/equation1"/>
    <dgm:cxn modelId="{1F6101AC-E7EC-E849-8FE4-5796953492D1}" type="presParOf" srcId="{F68E4966-3D7C-C241-84B5-410D99CD3E7E}" destId="{B97D883F-9285-834D-BC87-609A6ED2217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B419EF-3ECE-CC4A-B433-A09343726FD0}" type="doc">
      <dgm:prSet loTypeId="urn:microsoft.com/office/officeart/2005/8/layout/arrow2" loCatId="" qsTypeId="urn:microsoft.com/office/officeart/2005/8/quickstyle/simple1" qsCatId="simple" csTypeId="urn:microsoft.com/office/officeart/2005/8/colors/accent0_1" csCatId="mainScheme" phldr="1"/>
      <dgm:spPr/>
    </dgm:pt>
    <dgm:pt modelId="{C856BA84-C134-E14C-B4AE-8228282F31B6}">
      <dgm:prSet phldrT="[Text]" custT="1"/>
      <dgm:spPr/>
      <dgm:t>
        <a:bodyPr/>
        <a:lstStyle/>
        <a:p>
          <a:r>
            <a:rPr lang="en-US" sz="1400"/>
            <a:t>Application and Needs Assessment</a:t>
          </a:r>
        </a:p>
      </dgm:t>
    </dgm:pt>
    <dgm:pt modelId="{A5231DAF-0E83-3D4C-875F-5D066AD9EB4B}" type="parTrans" cxnId="{01512394-FB90-664E-8E35-20DFF57E58D5}">
      <dgm:prSet/>
      <dgm:spPr/>
      <dgm:t>
        <a:bodyPr/>
        <a:lstStyle/>
        <a:p>
          <a:endParaRPr lang="en-US"/>
        </a:p>
      </dgm:t>
    </dgm:pt>
    <dgm:pt modelId="{7FCDE96A-EF20-EC4E-8B77-4D6051773E54}" type="sibTrans" cxnId="{01512394-FB90-664E-8E35-20DFF57E58D5}">
      <dgm:prSet/>
      <dgm:spPr/>
      <dgm:t>
        <a:bodyPr/>
        <a:lstStyle/>
        <a:p>
          <a:endParaRPr lang="en-US"/>
        </a:p>
      </dgm:t>
    </dgm:pt>
    <dgm:pt modelId="{51AB259A-39B7-1F44-8D1E-D678EBAF07B8}">
      <dgm:prSet phldrT="[Text]" custT="1"/>
      <dgm:spPr/>
      <dgm:t>
        <a:bodyPr/>
        <a:lstStyle/>
        <a:p>
          <a:r>
            <a:rPr lang="en-US" sz="1400"/>
            <a:t>Community Navigator Trained</a:t>
          </a:r>
        </a:p>
      </dgm:t>
    </dgm:pt>
    <dgm:pt modelId="{A473FFF1-8AF7-EF43-A111-93A6361F7B12}" type="parTrans" cxnId="{56D374EB-CF12-AD48-A4AB-CA33374990E7}">
      <dgm:prSet/>
      <dgm:spPr/>
      <dgm:t>
        <a:bodyPr/>
        <a:lstStyle/>
        <a:p>
          <a:endParaRPr lang="en-US"/>
        </a:p>
      </dgm:t>
    </dgm:pt>
    <dgm:pt modelId="{AD9AC539-655F-0641-9813-456EEDFF8C3C}" type="sibTrans" cxnId="{56D374EB-CF12-AD48-A4AB-CA33374990E7}">
      <dgm:prSet/>
      <dgm:spPr/>
      <dgm:t>
        <a:bodyPr/>
        <a:lstStyle/>
        <a:p>
          <a:endParaRPr lang="en-US"/>
        </a:p>
      </dgm:t>
    </dgm:pt>
    <dgm:pt modelId="{E9277AF7-9560-C744-B504-5176B6B2538E}">
      <dgm:prSet phldrT="[Text]" custT="1"/>
      <dgm:spPr/>
      <dgm:t>
        <a:bodyPr/>
        <a:lstStyle/>
        <a:p>
          <a:r>
            <a:rPr lang="en-US" sz="1400"/>
            <a:t>Connect Mother to MOR Leadership team</a:t>
          </a:r>
        </a:p>
      </dgm:t>
    </dgm:pt>
    <dgm:pt modelId="{5F9A0AFE-8EB7-9840-B784-F92F3A6BA44E}" type="parTrans" cxnId="{9FD53AEB-E63B-594E-94EA-F88AD4622E92}">
      <dgm:prSet/>
      <dgm:spPr/>
      <dgm:t>
        <a:bodyPr/>
        <a:lstStyle/>
        <a:p>
          <a:endParaRPr lang="en-US"/>
        </a:p>
      </dgm:t>
    </dgm:pt>
    <dgm:pt modelId="{152AE630-F87E-9B4B-B007-1D8F8A7C02B2}" type="sibTrans" cxnId="{9FD53AEB-E63B-594E-94EA-F88AD4622E92}">
      <dgm:prSet/>
      <dgm:spPr/>
      <dgm:t>
        <a:bodyPr/>
        <a:lstStyle/>
        <a:p>
          <a:endParaRPr lang="en-US"/>
        </a:p>
      </dgm:t>
    </dgm:pt>
    <dgm:pt modelId="{BC65A4EC-2CC4-1B42-8855-2FA74B48271C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en-US" sz="1400"/>
            <a:t>Mother is Connected to Personal Service Team</a:t>
          </a:r>
        </a:p>
      </dgm:t>
    </dgm:pt>
    <dgm:pt modelId="{62FE0310-A9FC-7242-9837-082A98CF3136}" type="parTrans" cxnId="{A22AAE81-B17A-9743-A4EC-422A14C775A1}">
      <dgm:prSet/>
      <dgm:spPr/>
      <dgm:t>
        <a:bodyPr/>
        <a:lstStyle/>
        <a:p>
          <a:endParaRPr lang="en-US"/>
        </a:p>
      </dgm:t>
    </dgm:pt>
    <dgm:pt modelId="{554C0D89-15CB-D84C-85D8-8AFD39AA9B58}" type="sibTrans" cxnId="{A22AAE81-B17A-9743-A4EC-422A14C775A1}">
      <dgm:prSet/>
      <dgm:spPr/>
      <dgm:t>
        <a:bodyPr/>
        <a:lstStyle/>
        <a:p>
          <a:endParaRPr lang="en-US"/>
        </a:p>
      </dgm:t>
    </dgm:pt>
    <dgm:pt modelId="{DE75D144-69F2-9F45-912D-9D19850AAC05}" type="pres">
      <dgm:prSet presAssocID="{A2B419EF-3ECE-CC4A-B433-A09343726FD0}" presName="arrowDiagram" presStyleCnt="0">
        <dgm:presLayoutVars>
          <dgm:chMax val="5"/>
          <dgm:dir/>
          <dgm:resizeHandles val="exact"/>
        </dgm:presLayoutVars>
      </dgm:prSet>
      <dgm:spPr/>
    </dgm:pt>
    <dgm:pt modelId="{B5F38CB3-9F43-6646-95E2-B62CF55EEAAB}" type="pres">
      <dgm:prSet presAssocID="{A2B419EF-3ECE-CC4A-B433-A09343726FD0}" presName="arrow" presStyleLbl="bgShp" presStyleIdx="0" presStyleCnt="1" custLinFactNeighborX="-504"/>
      <dgm:spPr/>
    </dgm:pt>
    <dgm:pt modelId="{ABE1C65C-5B37-C34C-A5C4-1D7A8B33CE2C}" type="pres">
      <dgm:prSet presAssocID="{A2B419EF-3ECE-CC4A-B433-A09343726FD0}" presName="arrowDiagram4" presStyleCnt="0"/>
      <dgm:spPr/>
    </dgm:pt>
    <dgm:pt modelId="{C5B119E4-E503-1C44-A129-A4D19FBCF0BC}" type="pres">
      <dgm:prSet presAssocID="{C856BA84-C134-E14C-B4AE-8228282F31B6}" presName="bullet4a" presStyleLbl="node1" presStyleIdx="0" presStyleCnt="4"/>
      <dgm:spPr/>
    </dgm:pt>
    <dgm:pt modelId="{ABF3F9B3-9921-1C4E-9F92-16DC73E39F20}" type="pres">
      <dgm:prSet presAssocID="{C856BA84-C134-E14C-B4AE-8228282F31B6}" presName="textBox4a" presStyleLbl="revTx" presStyleIdx="0" presStyleCnt="4" custScaleX="122102" custLinFactNeighborX="13687" custLinFactNeighborY="9216">
        <dgm:presLayoutVars>
          <dgm:bulletEnabled val="1"/>
        </dgm:presLayoutVars>
      </dgm:prSet>
      <dgm:spPr/>
    </dgm:pt>
    <dgm:pt modelId="{3562FB97-ABBF-9C4D-B2D3-58D1EE592043}" type="pres">
      <dgm:prSet presAssocID="{51AB259A-39B7-1F44-8D1E-D678EBAF07B8}" presName="bullet4b" presStyleLbl="node1" presStyleIdx="1" presStyleCnt="4"/>
      <dgm:spPr/>
    </dgm:pt>
    <dgm:pt modelId="{FF36A907-E5C3-3342-9204-7359FD49C5DE}" type="pres">
      <dgm:prSet presAssocID="{51AB259A-39B7-1F44-8D1E-D678EBAF07B8}" presName="textBox4b" presStyleLbl="revTx" presStyleIdx="1" presStyleCnt="4">
        <dgm:presLayoutVars>
          <dgm:bulletEnabled val="1"/>
        </dgm:presLayoutVars>
      </dgm:prSet>
      <dgm:spPr/>
    </dgm:pt>
    <dgm:pt modelId="{E7CDE65B-7DAF-DA4D-BB59-4CAB12C843D0}" type="pres">
      <dgm:prSet presAssocID="{E9277AF7-9560-C744-B504-5176B6B2538E}" presName="bullet4c" presStyleLbl="node1" presStyleIdx="2" presStyleCnt="4"/>
      <dgm:spPr/>
    </dgm:pt>
    <dgm:pt modelId="{D3923D34-6229-5548-9774-4961F0F4E27F}" type="pres">
      <dgm:prSet presAssocID="{E9277AF7-9560-C744-B504-5176B6B2538E}" presName="textBox4c" presStyleLbl="revTx" presStyleIdx="2" presStyleCnt="4" custLinFactNeighborX="2901" custLinFactNeighborY="-1953">
        <dgm:presLayoutVars>
          <dgm:bulletEnabled val="1"/>
        </dgm:presLayoutVars>
      </dgm:prSet>
      <dgm:spPr/>
    </dgm:pt>
    <dgm:pt modelId="{2015E4BD-C56D-6944-928D-FF3EFF5A1920}" type="pres">
      <dgm:prSet presAssocID="{BC65A4EC-2CC4-1B42-8855-2FA74B48271C}" presName="bullet4d" presStyleLbl="node1" presStyleIdx="3" presStyleCnt="4"/>
      <dgm:spPr/>
    </dgm:pt>
    <dgm:pt modelId="{FC6DDECC-9AB6-E647-BC9A-0BA3DFB1E4EA}" type="pres">
      <dgm:prSet presAssocID="{BC65A4EC-2CC4-1B42-8855-2FA74B48271C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4B178228-410B-1B43-8BD0-C5FA7B7FAEDE}" type="presOf" srcId="{E9277AF7-9560-C744-B504-5176B6B2538E}" destId="{D3923D34-6229-5548-9774-4961F0F4E27F}" srcOrd="0" destOrd="0" presId="urn:microsoft.com/office/officeart/2005/8/layout/arrow2"/>
    <dgm:cxn modelId="{A22AAE81-B17A-9743-A4EC-422A14C775A1}" srcId="{A2B419EF-3ECE-CC4A-B433-A09343726FD0}" destId="{BC65A4EC-2CC4-1B42-8855-2FA74B48271C}" srcOrd="3" destOrd="0" parTransId="{62FE0310-A9FC-7242-9837-082A98CF3136}" sibTransId="{554C0D89-15CB-D84C-85D8-8AFD39AA9B58}"/>
    <dgm:cxn modelId="{01512394-FB90-664E-8E35-20DFF57E58D5}" srcId="{A2B419EF-3ECE-CC4A-B433-A09343726FD0}" destId="{C856BA84-C134-E14C-B4AE-8228282F31B6}" srcOrd="0" destOrd="0" parTransId="{A5231DAF-0E83-3D4C-875F-5D066AD9EB4B}" sibTransId="{7FCDE96A-EF20-EC4E-8B77-4D6051773E54}"/>
    <dgm:cxn modelId="{21C92FD4-276C-FE46-8839-4133A5E201DB}" type="presOf" srcId="{BC65A4EC-2CC4-1B42-8855-2FA74B48271C}" destId="{FC6DDECC-9AB6-E647-BC9A-0BA3DFB1E4EA}" srcOrd="0" destOrd="0" presId="urn:microsoft.com/office/officeart/2005/8/layout/arrow2"/>
    <dgm:cxn modelId="{94C789DA-F511-5E41-9501-4217521EC66F}" type="presOf" srcId="{A2B419EF-3ECE-CC4A-B433-A09343726FD0}" destId="{DE75D144-69F2-9F45-912D-9D19850AAC05}" srcOrd="0" destOrd="0" presId="urn:microsoft.com/office/officeart/2005/8/layout/arrow2"/>
    <dgm:cxn modelId="{3542BDE9-361B-2F4C-B25C-D2DAE2D64687}" type="presOf" srcId="{51AB259A-39B7-1F44-8D1E-D678EBAF07B8}" destId="{FF36A907-E5C3-3342-9204-7359FD49C5DE}" srcOrd="0" destOrd="0" presId="urn:microsoft.com/office/officeart/2005/8/layout/arrow2"/>
    <dgm:cxn modelId="{9FD53AEB-E63B-594E-94EA-F88AD4622E92}" srcId="{A2B419EF-3ECE-CC4A-B433-A09343726FD0}" destId="{E9277AF7-9560-C744-B504-5176B6B2538E}" srcOrd="2" destOrd="0" parTransId="{5F9A0AFE-8EB7-9840-B784-F92F3A6BA44E}" sibTransId="{152AE630-F87E-9B4B-B007-1D8F8A7C02B2}"/>
    <dgm:cxn modelId="{56D374EB-CF12-AD48-A4AB-CA33374990E7}" srcId="{A2B419EF-3ECE-CC4A-B433-A09343726FD0}" destId="{51AB259A-39B7-1F44-8D1E-D678EBAF07B8}" srcOrd="1" destOrd="0" parTransId="{A473FFF1-8AF7-EF43-A111-93A6361F7B12}" sibTransId="{AD9AC539-655F-0641-9813-456EEDFF8C3C}"/>
    <dgm:cxn modelId="{5CA7FBEE-28D1-B147-8864-C4C2C4C0A4DA}" type="presOf" srcId="{C856BA84-C134-E14C-B4AE-8228282F31B6}" destId="{ABF3F9B3-9921-1C4E-9F92-16DC73E39F20}" srcOrd="0" destOrd="0" presId="urn:microsoft.com/office/officeart/2005/8/layout/arrow2"/>
    <dgm:cxn modelId="{9A5BD6D5-4D9A-5B4B-BB16-6301489486E4}" type="presParOf" srcId="{DE75D144-69F2-9F45-912D-9D19850AAC05}" destId="{B5F38CB3-9F43-6646-95E2-B62CF55EEAAB}" srcOrd="0" destOrd="0" presId="urn:microsoft.com/office/officeart/2005/8/layout/arrow2"/>
    <dgm:cxn modelId="{65E84E2D-C2F7-214D-801C-C720E380E3EC}" type="presParOf" srcId="{DE75D144-69F2-9F45-912D-9D19850AAC05}" destId="{ABE1C65C-5B37-C34C-A5C4-1D7A8B33CE2C}" srcOrd="1" destOrd="0" presId="urn:microsoft.com/office/officeart/2005/8/layout/arrow2"/>
    <dgm:cxn modelId="{791B6F58-5ED5-604F-9AAD-D1B1AD9A71E1}" type="presParOf" srcId="{ABE1C65C-5B37-C34C-A5C4-1D7A8B33CE2C}" destId="{C5B119E4-E503-1C44-A129-A4D19FBCF0BC}" srcOrd="0" destOrd="0" presId="urn:microsoft.com/office/officeart/2005/8/layout/arrow2"/>
    <dgm:cxn modelId="{4C880CA8-E606-314C-878D-079FDC01B32A}" type="presParOf" srcId="{ABE1C65C-5B37-C34C-A5C4-1D7A8B33CE2C}" destId="{ABF3F9B3-9921-1C4E-9F92-16DC73E39F20}" srcOrd="1" destOrd="0" presId="urn:microsoft.com/office/officeart/2005/8/layout/arrow2"/>
    <dgm:cxn modelId="{CF6E2EDF-B450-5444-AA62-3DE2E95C80DC}" type="presParOf" srcId="{ABE1C65C-5B37-C34C-A5C4-1D7A8B33CE2C}" destId="{3562FB97-ABBF-9C4D-B2D3-58D1EE592043}" srcOrd="2" destOrd="0" presId="urn:microsoft.com/office/officeart/2005/8/layout/arrow2"/>
    <dgm:cxn modelId="{20421434-E8AD-834C-8528-44A82CF46402}" type="presParOf" srcId="{ABE1C65C-5B37-C34C-A5C4-1D7A8B33CE2C}" destId="{FF36A907-E5C3-3342-9204-7359FD49C5DE}" srcOrd="3" destOrd="0" presId="urn:microsoft.com/office/officeart/2005/8/layout/arrow2"/>
    <dgm:cxn modelId="{27C07C00-F561-FC41-B313-2B518043A014}" type="presParOf" srcId="{ABE1C65C-5B37-C34C-A5C4-1D7A8B33CE2C}" destId="{E7CDE65B-7DAF-DA4D-BB59-4CAB12C843D0}" srcOrd="4" destOrd="0" presId="urn:microsoft.com/office/officeart/2005/8/layout/arrow2"/>
    <dgm:cxn modelId="{C059F34A-0659-544C-8847-C975519C6E17}" type="presParOf" srcId="{ABE1C65C-5B37-C34C-A5C4-1D7A8B33CE2C}" destId="{D3923D34-6229-5548-9774-4961F0F4E27F}" srcOrd="5" destOrd="0" presId="urn:microsoft.com/office/officeart/2005/8/layout/arrow2"/>
    <dgm:cxn modelId="{B38E09E3-92CF-EC43-87F3-616C9E5A33E6}" type="presParOf" srcId="{ABE1C65C-5B37-C34C-A5C4-1D7A8B33CE2C}" destId="{2015E4BD-C56D-6944-928D-FF3EFF5A1920}" srcOrd="6" destOrd="0" presId="urn:microsoft.com/office/officeart/2005/8/layout/arrow2"/>
    <dgm:cxn modelId="{74CBB775-CB53-7F4B-8F4B-26EFFF9C616E}" type="presParOf" srcId="{ABE1C65C-5B37-C34C-A5C4-1D7A8B33CE2C}" destId="{FC6DDECC-9AB6-E647-BC9A-0BA3DFB1E4E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813122-95AC-7544-BD48-723CEB2260F0}" type="doc">
      <dgm:prSet loTypeId="urn:microsoft.com/office/officeart/2005/8/layout/radial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D52818-E81C-8C43-9517-57C9F710E065}">
      <dgm:prSet phldrT="[Text]"/>
      <dgm:spPr/>
      <dgm:t>
        <a:bodyPr/>
        <a:lstStyle/>
        <a:p>
          <a:r>
            <a:rPr lang="en-US"/>
            <a:t>Mother/Baby Pair</a:t>
          </a:r>
        </a:p>
      </dgm:t>
    </dgm:pt>
    <dgm:pt modelId="{84D4AB74-8E57-0943-8EFF-F86E9F4E210C}" type="parTrans" cxnId="{AD1005AC-0A22-9F46-B518-88AD2EAC4C1A}">
      <dgm:prSet/>
      <dgm:spPr/>
      <dgm:t>
        <a:bodyPr/>
        <a:lstStyle/>
        <a:p>
          <a:endParaRPr lang="en-US"/>
        </a:p>
      </dgm:t>
    </dgm:pt>
    <dgm:pt modelId="{F2D01EE3-B73B-8E45-BA5C-687C0CA97F17}" type="sibTrans" cxnId="{AD1005AC-0A22-9F46-B518-88AD2EAC4C1A}">
      <dgm:prSet/>
      <dgm:spPr/>
      <dgm:t>
        <a:bodyPr/>
        <a:lstStyle/>
        <a:p>
          <a:endParaRPr lang="en-US"/>
        </a:p>
      </dgm:t>
    </dgm:pt>
    <dgm:pt modelId="{81BFFA5E-79E1-1E40-9328-716601C42B11}">
      <dgm:prSet phldrT="[Text]"/>
      <dgm:spPr/>
      <dgm:t>
        <a:bodyPr/>
        <a:lstStyle/>
        <a:p>
          <a:r>
            <a:rPr lang="en-US"/>
            <a:t>MOR Program Manager</a:t>
          </a:r>
        </a:p>
      </dgm:t>
    </dgm:pt>
    <dgm:pt modelId="{92A4CE6F-7DC0-0544-9EB2-0C68F6D4573E}" type="parTrans" cxnId="{67DF74E0-02A2-2D49-9610-02C1ADAAAE7C}">
      <dgm:prSet/>
      <dgm:spPr/>
      <dgm:t>
        <a:bodyPr/>
        <a:lstStyle/>
        <a:p>
          <a:endParaRPr lang="en-US"/>
        </a:p>
      </dgm:t>
    </dgm:pt>
    <dgm:pt modelId="{4D0E272B-EF44-B148-BC1F-42F610716B89}" type="sibTrans" cxnId="{67DF74E0-02A2-2D49-9610-02C1ADAAAE7C}">
      <dgm:prSet/>
      <dgm:spPr/>
      <dgm:t>
        <a:bodyPr/>
        <a:lstStyle/>
        <a:p>
          <a:endParaRPr lang="en-US"/>
        </a:p>
      </dgm:t>
    </dgm:pt>
    <dgm:pt modelId="{24D62078-C1BA-6240-AA30-7D965DEA40C2}">
      <dgm:prSet phldrT="[Text]"/>
      <dgm:spPr/>
      <dgm:t>
        <a:bodyPr/>
        <a:lstStyle/>
        <a:p>
          <a:r>
            <a:rPr lang="en-US"/>
            <a:t>Community Navigator</a:t>
          </a:r>
        </a:p>
      </dgm:t>
    </dgm:pt>
    <dgm:pt modelId="{DA2EA67C-D260-B84E-92BC-06A41C3203A9}" type="parTrans" cxnId="{C7F5BA6E-35E0-CF41-86AC-D9C185EF8AA8}">
      <dgm:prSet/>
      <dgm:spPr/>
      <dgm:t>
        <a:bodyPr/>
        <a:lstStyle/>
        <a:p>
          <a:endParaRPr lang="en-US"/>
        </a:p>
      </dgm:t>
    </dgm:pt>
    <dgm:pt modelId="{EAEA062A-3A7A-FE47-936F-F3D31D438BDE}" type="sibTrans" cxnId="{C7F5BA6E-35E0-CF41-86AC-D9C185EF8AA8}">
      <dgm:prSet/>
      <dgm:spPr/>
      <dgm:t>
        <a:bodyPr/>
        <a:lstStyle/>
        <a:p>
          <a:endParaRPr lang="en-US"/>
        </a:p>
      </dgm:t>
    </dgm:pt>
    <dgm:pt modelId="{7141351B-57E2-8445-9A67-757D4DCABAD3}">
      <dgm:prSet phldrT="[Text]"/>
      <dgm:spPr/>
      <dgm:t>
        <a:bodyPr/>
        <a:lstStyle/>
        <a:p>
          <a:r>
            <a:rPr lang="en-US"/>
            <a:t>Healthy Families</a:t>
          </a:r>
        </a:p>
      </dgm:t>
    </dgm:pt>
    <dgm:pt modelId="{FF1AFF7F-9209-A445-9ACD-EC696A962EAD}" type="parTrans" cxnId="{3CC25E74-E922-3F49-AEF3-75C2B447F6B0}">
      <dgm:prSet/>
      <dgm:spPr/>
      <dgm:t>
        <a:bodyPr/>
        <a:lstStyle/>
        <a:p>
          <a:endParaRPr lang="en-US"/>
        </a:p>
      </dgm:t>
    </dgm:pt>
    <dgm:pt modelId="{0540F05F-CB50-4649-969E-CE765509354E}" type="sibTrans" cxnId="{3CC25E74-E922-3F49-AEF3-75C2B447F6B0}">
      <dgm:prSet/>
      <dgm:spPr/>
      <dgm:t>
        <a:bodyPr/>
        <a:lstStyle/>
        <a:p>
          <a:endParaRPr lang="en-US"/>
        </a:p>
      </dgm:t>
    </dgm:pt>
    <dgm:pt modelId="{450292EF-903D-E644-B04D-7767CDE77107}">
      <dgm:prSet phldrT="[Text]"/>
      <dgm:spPr/>
      <dgm:t>
        <a:bodyPr/>
        <a:lstStyle/>
        <a:p>
          <a:r>
            <a:rPr lang="en-US"/>
            <a:t>Community Partners</a:t>
          </a:r>
        </a:p>
      </dgm:t>
    </dgm:pt>
    <dgm:pt modelId="{4A5516DE-E634-4647-B60A-65F6E3EA1135}" type="parTrans" cxnId="{C83670A6-B6F4-C74A-8764-C1888F23A026}">
      <dgm:prSet/>
      <dgm:spPr/>
      <dgm:t>
        <a:bodyPr/>
        <a:lstStyle/>
        <a:p>
          <a:endParaRPr lang="en-US"/>
        </a:p>
      </dgm:t>
    </dgm:pt>
    <dgm:pt modelId="{47F78CAF-CED4-8748-A936-9564E764D866}" type="sibTrans" cxnId="{C83670A6-B6F4-C74A-8764-C1888F23A026}">
      <dgm:prSet/>
      <dgm:spPr/>
      <dgm:t>
        <a:bodyPr/>
        <a:lstStyle/>
        <a:p>
          <a:endParaRPr lang="en-US"/>
        </a:p>
      </dgm:t>
    </dgm:pt>
    <dgm:pt modelId="{7BDDE5DD-983F-D14D-9AA5-41E24F8B96AE}">
      <dgm:prSet/>
      <dgm:spPr/>
      <dgm:t>
        <a:bodyPr/>
        <a:lstStyle/>
        <a:p>
          <a:r>
            <a:rPr lang="en-US">
              <a:highlight>
                <a:srgbClr val="FFFF00"/>
              </a:highlight>
            </a:rPr>
            <a:t>MOR Social Work Navigator</a:t>
          </a:r>
        </a:p>
      </dgm:t>
    </dgm:pt>
    <dgm:pt modelId="{829AA30A-62B9-1C40-A709-25427A2A6795}" type="parTrans" cxnId="{8F072763-CE86-3544-BC5F-9FB3750C2A4A}">
      <dgm:prSet/>
      <dgm:spPr/>
      <dgm:t>
        <a:bodyPr/>
        <a:lstStyle/>
        <a:p>
          <a:endParaRPr lang="en-US"/>
        </a:p>
      </dgm:t>
    </dgm:pt>
    <dgm:pt modelId="{48953814-C1D8-9A43-96A5-42C4CFD11FEA}" type="sibTrans" cxnId="{8F072763-CE86-3544-BC5F-9FB3750C2A4A}">
      <dgm:prSet/>
      <dgm:spPr/>
      <dgm:t>
        <a:bodyPr/>
        <a:lstStyle/>
        <a:p>
          <a:endParaRPr lang="en-US"/>
        </a:p>
      </dgm:t>
    </dgm:pt>
    <dgm:pt modelId="{766629A7-9839-E049-BBF7-DD3D766E6F99}">
      <dgm:prSet/>
      <dgm:spPr/>
      <dgm:t>
        <a:bodyPr/>
        <a:lstStyle/>
        <a:p>
          <a:r>
            <a:rPr lang="en-US">
              <a:highlight>
                <a:srgbClr val="FFFF00"/>
              </a:highlight>
            </a:rPr>
            <a:t>MOR Nurse Navigator</a:t>
          </a:r>
        </a:p>
      </dgm:t>
    </dgm:pt>
    <dgm:pt modelId="{3865B5B4-AB02-E24C-BC4C-E060E4E1CFBD}" type="parTrans" cxnId="{7BB5D329-AB01-B04A-BF1F-334E2D3D063E}">
      <dgm:prSet/>
      <dgm:spPr/>
      <dgm:t>
        <a:bodyPr/>
        <a:lstStyle/>
        <a:p>
          <a:endParaRPr lang="en-US"/>
        </a:p>
      </dgm:t>
    </dgm:pt>
    <dgm:pt modelId="{1EFA5310-BA8E-F541-A0D6-B25F904430DC}" type="sibTrans" cxnId="{7BB5D329-AB01-B04A-BF1F-334E2D3D063E}">
      <dgm:prSet/>
      <dgm:spPr/>
      <dgm:t>
        <a:bodyPr/>
        <a:lstStyle/>
        <a:p>
          <a:endParaRPr lang="en-US"/>
        </a:p>
      </dgm:t>
    </dgm:pt>
    <dgm:pt modelId="{493998A2-45EC-564B-A1DB-1D5D8EB13331}">
      <dgm:prSet/>
      <dgm:spPr/>
      <dgm:t>
        <a:bodyPr/>
        <a:lstStyle/>
        <a:p>
          <a:r>
            <a:rPr lang="en-US">
              <a:highlight>
                <a:srgbClr val="FFFF00"/>
              </a:highlight>
            </a:rPr>
            <a:t>MOR Legal Navigator</a:t>
          </a:r>
        </a:p>
      </dgm:t>
    </dgm:pt>
    <dgm:pt modelId="{F1F1B3BC-3623-8745-B225-93E1F0053AD5}" type="parTrans" cxnId="{CC32F6D4-C924-BB4C-8FF0-98D17CAE83CF}">
      <dgm:prSet/>
      <dgm:spPr/>
      <dgm:t>
        <a:bodyPr/>
        <a:lstStyle/>
        <a:p>
          <a:endParaRPr lang="en-US"/>
        </a:p>
      </dgm:t>
    </dgm:pt>
    <dgm:pt modelId="{876CCA6D-AA52-BB4B-BDDC-6FBFB62680B2}" type="sibTrans" cxnId="{CC32F6D4-C924-BB4C-8FF0-98D17CAE83CF}">
      <dgm:prSet/>
      <dgm:spPr/>
      <dgm:t>
        <a:bodyPr/>
        <a:lstStyle/>
        <a:p>
          <a:endParaRPr lang="en-US"/>
        </a:p>
      </dgm:t>
    </dgm:pt>
    <dgm:pt modelId="{3ADAA77B-ABBC-AF41-A085-1C5236BFA3D2}">
      <dgm:prSet/>
      <dgm:spPr/>
      <dgm:t>
        <a:bodyPr/>
        <a:lstStyle/>
        <a:p>
          <a:r>
            <a:rPr lang="en-US"/>
            <a:t>Lead Community Navigator</a:t>
          </a:r>
        </a:p>
      </dgm:t>
    </dgm:pt>
    <dgm:pt modelId="{3369C67B-FC0F-0347-8CF2-5C5BBE9BA43A}" type="parTrans" cxnId="{54E6B2C7-50BE-F949-928F-BFDCCCDA622A}">
      <dgm:prSet/>
      <dgm:spPr/>
      <dgm:t>
        <a:bodyPr/>
        <a:lstStyle/>
        <a:p>
          <a:endParaRPr lang="en-US"/>
        </a:p>
      </dgm:t>
    </dgm:pt>
    <dgm:pt modelId="{3AA8F0BC-E932-2E4A-BD11-C31A43BB5340}" type="sibTrans" cxnId="{54E6B2C7-50BE-F949-928F-BFDCCCDA622A}">
      <dgm:prSet/>
      <dgm:spPr/>
      <dgm:t>
        <a:bodyPr/>
        <a:lstStyle/>
        <a:p>
          <a:endParaRPr lang="en-US"/>
        </a:p>
      </dgm:t>
    </dgm:pt>
    <dgm:pt modelId="{55E0BB7F-6426-EC48-AF47-65B81F6A18CA}" type="pres">
      <dgm:prSet presAssocID="{D4813122-95AC-7544-BD48-723CEB2260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7C5DD4-420C-A947-A015-88F09202141F}" type="pres">
      <dgm:prSet presAssocID="{4BD52818-E81C-8C43-9517-57C9F710E065}" presName="centerShape" presStyleLbl="node0" presStyleIdx="0" presStyleCnt="1"/>
      <dgm:spPr/>
    </dgm:pt>
    <dgm:pt modelId="{002E020C-644D-5A47-ADED-B3D053E72E7D}" type="pres">
      <dgm:prSet presAssocID="{92A4CE6F-7DC0-0544-9EB2-0C68F6D4573E}" presName="Name9" presStyleLbl="parChTrans1D2" presStyleIdx="0" presStyleCnt="8"/>
      <dgm:spPr/>
    </dgm:pt>
    <dgm:pt modelId="{6A5CB77C-07DE-9441-A384-AD55A45626CE}" type="pres">
      <dgm:prSet presAssocID="{92A4CE6F-7DC0-0544-9EB2-0C68F6D4573E}" presName="connTx" presStyleLbl="parChTrans1D2" presStyleIdx="0" presStyleCnt="8"/>
      <dgm:spPr/>
    </dgm:pt>
    <dgm:pt modelId="{C7700955-2850-7D47-8444-7A94A2476F38}" type="pres">
      <dgm:prSet presAssocID="{81BFFA5E-79E1-1E40-9328-716601C42B11}" presName="node" presStyleLbl="node1" presStyleIdx="0" presStyleCnt="8">
        <dgm:presLayoutVars>
          <dgm:bulletEnabled val="1"/>
        </dgm:presLayoutVars>
      </dgm:prSet>
      <dgm:spPr/>
    </dgm:pt>
    <dgm:pt modelId="{05EA523B-E4F4-F243-9476-E9F04D4D2854}" type="pres">
      <dgm:prSet presAssocID="{DA2EA67C-D260-B84E-92BC-06A41C3203A9}" presName="Name9" presStyleLbl="parChTrans1D2" presStyleIdx="1" presStyleCnt="8"/>
      <dgm:spPr/>
    </dgm:pt>
    <dgm:pt modelId="{E0482157-C931-7840-B43C-94DB5C636C78}" type="pres">
      <dgm:prSet presAssocID="{DA2EA67C-D260-B84E-92BC-06A41C3203A9}" presName="connTx" presStyleLbl="parChTrans1D2" presStyleIdx="1" presStyleCnt="8"/>
      <dgm:spPr/>
    </dgm:pt>
    <dgm:pt modelId="{F1F6BE82-2C40-9E4B-82F4-F83DBD0B0152}" type="pres">
      <dgm:prSet presAssocID="{24D62078-C1BA-6240-AA30-7D965DEA40C2}" presName="node" presStyleLbl="node1" presStyleIdx="1" presStyleCnt="8">
        <dgm:presLayoutVars>
          <dgm:bulletEnabled val="1"/>
        </dgm:presLayoutVars>
      </dgm:prSet>
      <dgm:spPr/>
    </dgm:pt>
    <dgm:pt modelId="{52986266-793C-7248-93AB-C4A8DC8E14F8}" type="pres">
      <dgm:prSet presAssocID="{FF1AFF7F-9209-A445-9ACD-EC696A962EAD}" presName="Name9" presStyleLbl="parChTrans1D2" presStyleIdx="2" presStyleCnt="8"/>
      <dgm:spPr/>
    </dgm:pt>
    <dgm:pt modelId="{BA32EE13-68B7-1044-87E4-0A1BE1854804}" type="pres">
      <dgm:prSet presAssocID="{FF1AFF7F-9209-A445-9ACD-EC696A962EAD}" presName="connTx" presStyleLbl="parChTrans1D2" presStyleIdx="2" presStyleCnt="8"/>
      <dgm:spPr/>
    </dgm:pt>
    <dgm:pt modelId="{AB374814-85C0-E64D-931D-EEFC8BC675CE}" type="pres">
      <dgm:prSet presAssocID="{7141351B-57E2-8445-9A67-757D4DCABAD3}" presName="node" presStyleLbl="node1" presStyleIdx="2" presStyleCnt="8">
        <dgm:presLayoutVars>
          <dgm:bulletEnabled val="1"/>
        </dgm:presLayoutVars>
      </dgm:prSet>
      <dgm:spPr/>
    </dgm:pt>
    <dgm:pt modelId="{E0B9C5C4-E2D6-8343-9612-9EF650695ED9}" type="pres">
      <dgm:prSet presAssocID="{4A5516DE-E634-4647-B60A-65F6E3EA1135}" presName="Name9" presStyleLbl="parChTrans1D2" presStyleIdx="3" presStyleCnt="8"/>
      <dgm:spPr/>
    </dgm:pt>
    <dgm:pt modelId="{748B5E02-6D6C-6A48-B7BA-3518DFECF668}" type="pres">
      <dgm:prSet presAssocID="{4A5516DE-E634-4647-B60A-65F6E3EA1135}" presName="connTx" presStyleLbl="parChTrans1D2" presStyleIdx="3" presStyleCnt="8"/>
      <dgm:spPr/>
    </dgm:pt>
    <dgm:pt modelId="{F601B3A5-F97E-AB40-B240-B0DF3273744A}" type="pres">
      <dgm:prSet presAssocID="{450292EF-903D-E644-B04D-7767CDE77107}" presName="node" presStyleLbl="node1" presStyleIdx="3" presStyleCnt="8">
        <dgm:presLayoutVars>
          <dgm:bulletEnabled val="1"/>
        </dgm:presLayoutVars>
      </dgm:prSet>
      <dgm:spPr/>
    </dgm:pt>
    <dgm:pt modelId="{B95EDF35-11CA-FF49-B610-04BCA502F738}" type="pres">
      <dgm:prSet presAssocID="{829AA30A-62B9-1C40-A709-25427A2A6795}" presName="Name9" presStyleLbl="parChTrans1D2" presStyleIdx="4" presStyleCnt="8"/>
      <dgm:spPr/>
    </dgm:pt>
    <dgm:pt modelId="{6F3A471E-5F9E-AD47-89E8-5BED1FBFD3AF}" type="pres">
      <dgm:prSet presAssocID="{829AA30A-62B9-1C40-A709-25427A2A6795}" presName="connTx" presStyleLbl="parChTrans1D2" presStyleIdx="4" presStyleCnt="8"/>
      <dgm:spPr/>
    </dgm:pt>
    <dgm:pt modelId="{38482B81-F3E0-3D47-A3AE-1756D15219CC}" type="pres">
      <dgm:prSet presAssocID="{7BDDE5DD-983F-D14D-9AA5-41E24F8B96AE}" presName="node" presStyleLbl="node1" presStyleIdx="4" presStyleCnt="8">
        <dgm:presLayoutVars>
          <dgm:bulletEnabled val="1"/>
        </dgm:presLayoutVars>
      </dgm:prSet>
      <dgm:spPr/>
    </dgm:pt>
    <dgm:pt modelId="{767614EC-A5E8-004A-A991-EF1D77338CC1}" type="pres">
      <dgm:prSet presAssocID="{3865B5B4-AB02-E24C-BC4C-E060E4E1CFBD}" presName="Name9" presStyleLbl="parChTrans1D2" presStyleIdx="5" presStyleCnt="8"/>
      <dgm:spPr/>
    </dgm:pt>
    <dgm:pt modelId="{97B92F6E-42BE-2A47-A461-31FD87E5294E}" type="pres">
      <dgm:prSet presAssocID="{3865B5B4-AB02-E24C-BC4C-E060E4E1CFBD}" presName="connTx" presStyleLbl="parChTrans1D2" presStyleIdx="5" presStyleCnt="8"/>
      <dgm:spPr/>
    </dgm:pt>
    <dgm:pt modelId="{D120D326-AFA9-F741-8B70-EFA4AE23D396}" type="pres">
      <dgm:prSet presAssocID="{766629A7-9839-E049-BBF7-DD3D766E6F99}" presName="node" presStyleLbl="node1" presStyleIdx="5" presStyleCnt="8">
        <dgm:presLayoutVars>
          <dgm:bulletEnabled val="1"/>
        </dgm:presLayoutVars>
      </dgm:prSet>
      <dgm:spPr/>
    </dgm:pt>
    <dgm:pt modelId="{7CE494D3-56C3-3B40-8F28-9903133355C5}" type="pres">
      <dgm:prSet presAssocID="{F1F1B3BC-3623-8745-B225-93E1F0053AD5}" presName="Name9" presStyleLbl="parChTrans1D2" presStyleIdx="6" presStyleCnt="8"/>
      <dgm:spPr/>
    </dgm:pt>
    <dgm:pt modelId="{E1CE1831-E2B0-6944-A066-CDE7BAF8E4B5}" type="pres">
      <dgm:prSet presAssocID="{F1F1B3BC-3623-8745-B225-93E1F0053AD5}" presName="connTx" presStyleLbl="parChTrans1D2" presStyleIdx="6" presStyleCnt="8"/>
      <dgm:spPr/>
    </dgm:pt>
    <dgm:pt modelId="{1FA771DD-B502-E64E-B17D-034392B49556}" type="pres">
      <dgm:prSet presAssocID="{493998A2-45EC-564B-A1DB-1D5D8EB13331}" presName="node" presStyleLbl="node1" presStyleIdx="6" presStyleCnt="8">
        <dgm:presLayoutVars>
          <dgm:bulletEnabled val="1"/>
        </dgm:presLayoutVars>
      </dgm:prSet>
      <dgm:spPr/>
    </dgm:pt>
    <dgm:pt modelId="{025AF3E0-F4CA-9640-BF50-457838161875}" type="pres">
      <dgm:prSet presAssocID="{3369C67B-FC0F-0347-8CF2-5C5BBE9BA43A}" presName="Name9" presStyleLbl="parChTrans1D2" presStyleIdx="7" presStyleCnt="8"/>
      <dgm:spPr/>
    </dgm:pt>
    <dgm:pt modelId="{AAC55205-4BD4-BB42-AB41-EB4494403A09}" type="pres">
      <dgm:prSet presAssocID="{3369C67B-FC0F-0347-8CF2-5C5BBE9BA43A}" presName="connTx" presStyleLbl="parChTrans1D2" presStyleIdx="7" presStyleCnt="8"/>
      <dgm:spPr/>
    </dgm:pt>
    <dgm:pt modelId="{786DE041-9597-C244-96CA-8981A7FF7DCC}" type="pres">
      <dgm:prSet presAssocID="{3ADAA77B-ABBC-AF41-A085-1C5236BFA3D2}" presName="node" presStyleLbl="node1" presStyleIdx="7" presStyleCnt="8">
        <dgm:presLayoutVars>
          <dgm:bulletEnabled val="1"/>
        </dgm:presLayoutVars>
      </dgm:prSet>
      <dgm:spPr/>
    </dgm:pt>
  </dgm:ptLst>
  <dgm:cxnLst>
    <dgm:cxn modelId="{689D880C-FE8C-A24B-B043-C0A83A228B12}" type="presOf" srcId="{DA2EA67C-D260-B84E-92BC-06A41C3203A9}" destId="{E0482157-C931-7840-B43C-94DB5C636C78}" srcOrd="1" destOrd="0" presId="urn:microsoft.com/office/officeart/2005/8/layout/radial1"/>
    <dgm:cxn modelId="{5DB23810-C0C7-F54E-B394-7B5A7C86CB1E}" type="presOf" srcId="{4BD52818-E81C-8C43-9517-57C9F710E065}" destId="{5E7C5DD4-420C-A947-A015-88F09202141F}" srcOrd="0" destOrd="0" presId="urn:microsoft.com/office/officeart/2005/8/layout/radial1"/>
    <dgm:cxn modelId="{C4DEB31D-3D60-0B4C-8A1E-F65577A1A2F8}" type="presOf" srcId="{7BDDE5DD-983F-D14D-9AA5-41E24F8B96AE}" destId="{38482B81-F3E0-3D47-A3AE-1756D15219CC}" srcOrd="0" destOrd="0" presId="urn:microsoft.com/office/officeart/2005/8/layout/radial1"/>
    <dgm:cxn modelId="{614D4921-2328-BF40-A515-34C39E0B3172}" type="presOf" srcId="{3865B5B4-AB02-E24C-BC4C-E060E4E1CFBD}" destId="{97B92F6E-42BE-2A47-A461-31FD87E5294E}" srcOrd="1" destOrd="0" presId="urn:microsoft.com/office/officeart/2005/8/layout/radial1"/>
    <dgm:cxn modelId="{DEDACE26-E6CA-B54D-B3AA-730BC8B915C4}" type="presOf" srcId="{3ADAA77B-ABBC-AF41-A085-1C5236BFA3D2}" destId="{786DE041-9597-C244-96CA-8981A7FF7DCC}" srcOrd="0" destOrd="0" presId="urn:microsoft.com/office/officeart/2005/8/layout/radial1"/>
    <dgm:cxn modelId="{7BB5D329-AB01-B04A-BF1F-334E2D3D063E}" srcId="{4BD52818-E81C-8C43-9517-57C9F710E065}" destId="{766629A7-9839-E049-BBF7-DD3D766E6F99}" srcOrd="5" destOrd="0" parTransId="{3865B5B4-AB02-E24C-BC4C-E060E4E1CFBD}" sibTransId="{1EFA5310-BA8E-F541-A0D6-B25F904430DC}"/>
    <dgm:cxn modelId="{FEDA172B-99A7-A146-9D11-9BD4CFC8920F}" type="presOf" srcId="{92A4CE6F-7DC0-0544-9EB2-0C68F6D4573E}" destId="{002E020C-644D-5A47-ADED-B3D053E72E7D}" srcOrd="0" destOrd="0" presId="urn:microsoft.com/office/officeart/2005/8/layout/radial1"/>
    <dgm:cxn modelId="{74242B2B-EFE6-B648-B469-40E734EF4969}" type="presOf" srcId="{493998A2-45EC-564B-A1DB-1D5D8EB13331}" destId="{1FA771DD-B502-E64E-B17D-034392B49556}" srcOrd="0" destOrd="0" presId="urn:microsoft.com/office/officeart/2005/8/layout/radial1"/>
    <dgm:cxn modelId="{14234538-7163-DF45-96A3-33B374CB33B6}" type="presOf" srcId="{F1F1B3BC-3623-8745-B225-93E1F0053AD5}" destId="{E1CE1831-E2B0-6944-A066-CDE7BAF8E4B5}" srcOrd="1" destOrd="0" presId="urn:microsoft.com/office/officeart/2005/8/layout/radial1"/>
    <dgm:cxn modelId="{68B9593A-3320-8441-ABC4-DDCAC1ACD12E}" type="presOf" srcId="{81BFFA5E-79E1-1E40-9328-716601C42B11}" destId="{C7700955-2850-7D47-8444-7A94A2476F38}" srcOrd="0" destOrd="0" presId="urn:microsoft.com/office/officeart/2005/8/layout/radial1"/>
    <dgm:cxn modelId="{E5CA134C-3E82-6041-84D2-DCF4D56C5868}" type="presOf" srcId="{7141351B-57E2-8445-9A67-757D4DCABAD3}" destId="{AB374814-85C0-E64D-931D-EEFC8BC675CE}" srcOrd="0" destOrd="0" presId="urn:microsoft.com/office/officeart/2005/8/layout/radial1"/>
    <dgm:cxn modelId="{9746295D-735A-2B4D-8512-4B5B2F80A597}" type="presOf" srcId="{766629A7-9839-E049-BBF7-DD3D766E6F99}" destId="{D120D326-AFA9-F741-8B70-EFA4AE23D396}" srcOrd="0" destOrd="0" presId="urn:microsoft.com/office/officeart/2005/8/layout/radial1"/>
    <dgm:cxn modelId="{26EB0960-CFAA-CE4E-8654-4A2D601B1B27}" type="presOf" srcId="{3369C67B-FC0F-0347-8CF2-5C5BBE9BA43A}" destId="{025AF3E0-F4CA-9640-BF50-457838161875}" srcOrd="0" destOrd="0" presId="urn:microsoft.com/office/officeart/2005/8/layout/radial1"/>
    <dgm:cxn modelId="{2AFE8A60-D11D-3046-A63D-9F7FE4BF818B}" type="presOf" srcId="{DA2EA67C-D260-B84E-92BC-06A41C3203A9}" destId="{05EA523B-E4F4-F243-9476-E9F04D4D2854}" srcOrd="0" destOrd="0" presId="urn:microsoft.com/office/officeart/2005/8/layout/radial1"/>
    <dgm:cxn modelId="{8F072763-CE86-3544-BC5F-9FB3750C2A4A}" srcId="{4BD52818-E81C-8C43-9517-57C9F710E065}" destId="{7BDDE5DD-983F-D14D-9AA5-41E24F8B96AE}" srcOrd="4" destOrd="0" parTransId="{829AA30A-62B9-1C40-A709-25427A2A6795}" sibTransId="{48953814-C1D8-9A43-96A5-42C4CFD11FEA}"/>
    <dgm:cxn modelId="{C4C45C66-674A-994E-AA3F-CE1C8250EBD0}" type="presOf" srcId="{829AA30A-62B9-1C40-A709-25427A2A6795}" destId="{6F3A471E-5F9E-AD47-89E8-5BED1FBFD3AF}" srcOrd="1" destOrd="0" presId="urn:microsoft.com/office/officeart/2005/8/layout/radial1"/>
    <dgm:cxn modelId="{B1661F6C-4DEF-1E42-BB90-69E5FB7EA6EF}" type="presOf" srcId="{4A5516DE-E634-4647-B60A-65F6E3EA1135}" destId="{748B5E02-6D6C-6A48-B7BA-3518DFECF668}" srcOrd="1" destOrd="0" presId="urn:microsoft.com/office/officeart/2005/8/layout/radial1"/>
    <dgm:cxn modelId="{C7F5BA6E-35E0-CF41-86AC-D9C185EF8AA8}" srcId="{4BD52818-E81C-8C43-9517-57C9F710E065}" destId="{24D62078-C1BA-6240-AA30-7D965DEA40C2}" srcOrd="1" destOrd="0" parTransId="{DA2EA67C-D260-B84E-92BC-06A41C3203A9}" sibTransId="{EAEA062A-3A7A-FE47-936F-F3D31D438BDE}"/>
    <dgm:cxn modelId="{F9D6DA6E-473B-FA45-9781-B0766C12E25E}" type="presOf" srcId="{4A5516DE-E634-4647-B60A-65F6E3EA1135}" destId="{E0B9C5C4-E2D6-8343-9612-9EF650695ED9}" srcOrd="0" destOrd="0" presId="urn:microsoft.com/office/officeart/2005/8/layout/radial1"/>
    <dgm:cxn modelId="{3CC25E74-E922-3F49-AEF3-75C2B447F6B0}" srcId="{4BD52818-E81C-8C43-9517-57C9F710E065}" destId="{7141351B-57E2-8445-9A67-757D4DCABAD3}" srcOrd="2" destOrd="0" parTransId="{FF1AFF7F-9209-A445-9ACD-EC696A962EAD}" sibTransId="{0540F05F-CB50-4649-969E-CE765509354E}"/>
    <dgm:cxn modelId="{A45C2D84-374A-614A-AEB5-9B167EFF50F7}" type="presOf" srcId="{3369C67B-FC0F-0347-8CF2-5C5BBE9BA43A}" destId="{AAC55205-4BD4-BB42-AB41-EB4494403A09}" srcOrd="1" destOrd="0" presId="urn:microsoft.com/office/officeart/2005/8/layout/radial1"/>
    <dgm:cxn modelId="{A9268787-748C-7F40-94AC-ACD8047B735E}" type="presOf" srcId="{450292EF-903D-E644-B04D-7767CDE77107}" destId="{F601B3A5-F97E-AB40-B240-B0DF3273744A}" srcOrd="0" destOrd="0" presId="urn:microsoft.com/office/officeart/2005/8/layout/radial1"/>
    <dgm:cxn modelId="{C83670A6-B6F4-C74A-8764-C1888F23A026}" srcId="{4BD52818-E81C-8C43-9517-57C9F710E065}" destId="{450292EF-903D-E644-B04D-7767CDE77107}" srcOrd="3" destOrd="0" parTransId="{4A5516DE-E634-4647-B60A-65F6E3EA1135}" sibTransId="{47F78CAF-CED4-8748-A936-9564E764D866}"/>
    <dgm:cxn modelId="{AD1005AC-0A22-9F46-B518-88AD2EAC4C1A}" srcId="{D4813122-95AC-7544-BD48-723CEB2260F0}" destId="{4BD52818-E81C-8C43-9517-57C9F710E065}" srcOrd="0" destOrd="0" parTransId="{84D4AB74-8E57-0943-8EFF-F86E9F4E210C}" sibTransId="{F2D01EE3-B73B-8E45-BA5C-687C0CA97F17}"/>
    <dgm:cxn modelId="{10F41BB1-71B5-394D-A8B7-626A8B2E0691}" type="presOf" srcId="{24D62078-C1BA-6240-AA30-7D965DEA40C2}" destId="{F1F6BE82-2C40-9E4B-82F4-F83DBD0B0152}" srcOrd="0" destOrd="0" presId="urn:microsoft.com/office/officeart/2005/8/layout/radial1"/>
    <dgm:cxn modelId="{240CDFB8-AB66-204D-B411-7AEE7863846E}" type="presOf" srcId="{FF1AFF7F-9209-A445-9ACD-EC696A962EAD}" destId="{BA32EE13-68B7-1044-87E4-0A1BE1854804}" srcOrd="1" destOrd="0" presId="urn:microsoft.com/office/officeart/2005/8/layout/radial1"/>
    <dgm:cxn modelId="{54E6B2C7-50BE-F949-928F-BFDCCCDA622A}" srcId="{4BD52818-E81C-8C43-9517-57C9F710E065}" destId="{3ADAA77B-ABBC-AF41-A085-1C5236BFA3D2}" srcOrd="7" destOrd="0" parTransId="{3369C67B-FC0F-0347-8CF2-5C5BBE9BA43A}" sibTransId="{3AA8F0BC-E932-2E4A-BD11-C31A43BB5340}"/>
    <dgm:cxn modelId="{1D42AED2-EDCF-B548-B0C2-C6596AE170E6}" type="presOf" srcId="{3865B5B4-AB02-E24C-BC4C-E060E4E1CFBD}" destId="{767614EC-A5E8-004A-A991-EF1D77338CC1}" srcOrd="0" destOrd="0" presId="urn:microsoft.com/office/officeart/2005/8/layout/radial1"/>
    <dgm:cxn modelId="{B8596CD4-AD6B-FB41-84FE-6947B254FF26}" type="presOf" srcId="{829AA30A-62B9-1C40-A709-25427A2A6795}" destId="{B95EDF35-11CA-FF49-B610-04BCA502F738}" srcOrd="0" destOrd="0" presId="urn:microsoft.com/office/officeart/2005/8/layout/radial1"/>
    <dgm:cxn modelId="{CC32F6D4-C924-BB4C-8FF0-98D17CAE83CF}" srcId="{4BD52818-E81C-8C43-9517-57C9F710E065}" destId="{493998A2-45EC-564B-A1DB-1D5D8EB13331}" srcOrd="6" destOrd="0" parTransId="{F1F1B3BC-3623-8745-B225-93E1F0053AD5}" sibTransId="{876CCA6D-AA52-BB4B-BDDC-6FBFB62680B2}"/>
    <dgm:cxn modelId="{0D4E1ED5-249C-B141-A86A-F87D6B3484CE}" type="presOf" srcId="{D4813122-95AC-7544-BD48-723CEB2260F0}" destId="{55E0BB7F-6426-EC48-AF47-65B81F6A18CA}" srcOrd="0" destOrd="0" presId="urn:microsoft.com/office/officeart/2005/8/layout/radial1"/>
    <dgm:cxn modelId="{67DF74E0-02A2-2D49-9610-02C1ADAAAE7C}" srcId="{4BD52818-E81C-8C43-9517-57C9F710E065}" destId="{81BFFA5E-79E1-1E40-9328-716601C42B11}" srcOrd="0" destOrd="0" parTransId="{92A4CE6F-7DC0-0544-9EB2-0C68F6D4573E}" sibTransId="{4D0E272B-EF44-B148-BC1F-42F610716B89}"/>
    <dgm:cxn modelId="{FC1A22EB-BE9A-4945-ACE4-FADF4A02A032}" type="presOf" srcId="{92A4CE6F-7DC0-0544-9EB2-0C68F6D4573E}" destId="{6A5CB77C-07DE-9441-A384-AD55A45626CE}" srcOrd="1" destOrd="0" presId="urn:microsoft.com/office/officeart/2005/8/layout/radial1"/>
    <dgm:cxn modelId="{CA7E75F2-B43B-544F-984D-CF2A96A97250}" type="presOf" srcId="{F1F1B3BC-3623-8745-B225-93E1F0053AD5}" destId="{7CE494D3-56C3-3B40-8F28-9903133355C5}" srcOrd="0" destOrd="0" presId="urn:microsoft.com/office/officeart/2005/8/layout/radial1"/>
    <dgm:cxn modelId="{30BBFFFA-BAE4-B548-8A07-646E4DAF8D02}" type="presOf" srcId="{FF1AFF7F-9209-A445-9ACD-EC696A962EAD}" destId="{52986266-793C-7248-93AB-C4A8DC8E14F8}" srcOrd="0" destOrd="0" presId="urn:microsoft.com/office/officeart/2005/8/layout/radial1"/>
    <dgm:cxn modelId="{689FF671-9CEA-C542-8D42-D1F514195C1E}" type="presParOf" srcId="{55E0BB7F-6426-EC48-AF47-65B81F6A18CA}" destId="{5E7C5DD4-420C-A947-A015-88F09202141F}" srcOrd="0" destOrd="0" presId="urn:microsoft.com/office/officeart/2005/8/layout/radial1"/>
    <dgm:cxn modelId="{B840AD43-6FA1-F440-8564-26BCCFA7CBFE}" type="presParOf" srcId="{55E0BB7F-6426-EC48-AF47-65B81F6A18CA}" destId="{002E020C-644D-5A47-ADED-B3D053E72E7D}" srcOrd="1" destOrd="0" presId="urn:microsoft.com/office/officeart/2005/8/layout/radial1"/>
    <dgm:cxn modelId="{7F8089FE-F858-7444-A369-0626F4CC2111}" type="presParOf" srcId="{002E020C-644D-5A47-ADED-B3D053E72E7D}" destId="{6A5CB77C-07DE-9441-A384-AD55A45626CE}" srcOrd="0" destOrd="0" presId="urn:microsoft.com/office/officeart/2005/8/layout/radial1"/>
    <dgm:cxn modelId="{7CE388F0-3951-2144-B5D3-17810CE1A9B1}" type="presParOf" srcId="{55E0BB7F-6426-EC48-AF47-65B81F6A18CA}" destId="{C7700955-2850-7D47-8444-7A94A2476F38}" srcOrd="2" destOrd="0" presId="urn:microsoft.com/office/officeart/2005/8/layout/radial1"/>
    <dgm:cxn modelId="{4F4A9D8F-0133-C743-A3F0-154E65F58031}" type="presParOf" srcId="{55E0BB7F-6426-EC48-AF47-65B81F6A18CA}" destId="{05EA523B-E4F4-F243-9476-E9F04D4D2854}" srcOrd="3" destOrd="0" presId="urn:microsoft.com/office/officeart/2005/8/layout/radial1"/>
    <dgm:cxn modelId="{45CD8662-16F7-4146-BA92-10C0A1EF7A1B}" type="presParOf" srcId="{05EA523B-E4F4-F243-9476-E9F04D4D2854}" destId="{E0482157-C931-7840-B43C-94DB5C636C78}" srcOrd="0" destOrd="0" presId="urn:microsoft.com/office/officeart/2005/8/layout/radial1"/>
    <dgm:cxn modelId="{486F70E7-8C66-634A-A50B-E2BB4B185981}" type="presParOf" srcId="{55E0BB7F-6426-EC48-AF47-65B81F6A18CA}" destId="{F1F6BE82-2C40-9E4B-82F4-F83DBD0B0152}" srcOrd="4" destOrd="0" presId="urn:microsoft.com/office/officeart/2005/8/layout/radial1"/>
    <dgm:cxn modelId="{7F6F6486-ADAC-524A-89AC-62D6416FA156}" type="presParOf" srcId="{55E0BB7F-6426-EC48-AF47-65B81F6A18CA}" destId="{52986266-793C-7248-93AB-C4A8DC8E14F8}" srcOrd="5" destOrd="0" presId="urn:microsoft.com/office/officeart/2005/8/layout/radial1"/>
    <dgm:cxn modelId="{4E21480A-3B85-4D45-9529-6327D990B39A}" type="presParOf" srcId="{52986266-793C-7248-93AB-C4A8DC8E14F8}" destId="{BA32EE13-68B7-1044-87E4-0A1BE1854804}" srcOrd="0" destOrd="0" presId="urn:microsoft.com/office/officeart/2005/8/layout/radial1"/>
    <dgm:cxn modelId="{98C0D4C0-E00E-A34F-97ED-4E7B762E4766}" type="presParOf" srcId="{55E0BB7F-6426-EC48-AF47-65B81F6A18CA}" destId="{AB374814-85C0-E64D-931D-EEFC8BC675CE}" srcOrd="6" destOrd="0" presId="urn:microsoft.com/office/officeart/2005/8/layout/radial1"/>
    <dgm:cxn modelId="{B245C3E0-A7ED-D746-95BB-3EADF6FDC779}" type="presParOf" srcId="{55E0BB7F-6426-EC48-AF47-65B81F6A18CA}" destId="{E0B9C5C4-E2D6-8343-9612-9EF650695ED9}" srcOrd="7" destOrd="0" presId="urn:microsoft.com/office/officeart/2005/8/layout/radial1"/>
    <dgm:cxn modelId="{67A1C904-FC24-8F47-847E-887DE82A5FFF}" type="presParOf" srcId="{E0B9C5C4-E2D6-8343-9612-9EF650695ED9}" destId="{748B5E02-6D6C-6A48-B7BA-3518DFECF668}" srcOrd="0" destOrd="0" presId="urn:microsoft.com/office/officeart/2005/8/layout/radial1"/>
    <dgm:cxn modelId="{921F77B0-7501-3041-8808-977BB526BC3E}" type="presParOf" srcId="{55E0BB7F-6426-EC48-AF47-65B81F6A18CA}" destId="{F601B3A5-F97E-AB40-B240-B0DF3273744A}" srcOrd="8" destOrd="0" presId="urn:microsoft.com/office/officeart/2005/8/layout/radial1"/>
    <dgm:cxn modelId="{363D9636-45E8-974D-94EA-0206F7C79A1E}" type="presParOf" srcId="{55E0BB7F-6426-EC48-AF47-65B81F6A18CA}" destId="{B95EDF35-11CA-FF49-B610-04BCA502F738}" srcOrd="9" destOrd="0" presId="urn:microsoft.com/office/officeart/2005/8/layout/radial1"/>
    <dgm:cxn modelId="{55687A28-F46D-DD4D-BFD4-0A6D4C8323AE}" type="presParOf" srcId="{B95EDF35-11CA-FF49-B610-04BCA502F738}" destId="{6F3A471E-5F9E-AD47-89E8-5BED1FBFD3AF}" srcOrd="0" destOrd="0" presId="urn:microsoft.com/office/officeart/2005/8/layout/radial1"/>
    <dgm:cxn modelId="{C07F126F-C671-9B46-B46A-5FADEE7FA429}" type="presParOf" srcId="{55E0BB7F-6426-EC48-AF47-65B81F6A18CA}" destId="{38482B81-F3E0-3D47-A3AE-1756D15219CC}" srcOrd="10" destOrd="0" presId="urn:microsoft.com/office/officeart/2005/8/layout/radial1"/>
    <dgm:cxn modelId="{8B0F50BB-F9BA-1341-89E2-D59C4CAFCA66}" type="presParOf" srcId="{55E0BB7F-6426-EC48-AF47-65B81F6A18CA}" destId="{767614EC-A5E8-004A-A991-EF1D77338CC1}" srcOrd="11" destOrd="0" presId="urn:microsoft.com/office/officeart/2005/8/layout/radial1"/>
    <dgm:cxn modelId="{55D5D044-4F3B-F94C-BBBB-AB746501E080}" type="presParOf" srcId="{767614EC-A5E8-004A-A991-EF1D77338CC1}" destId="{97B92F6E-42BE-2A47-A461-31FD87E5294E}" srcOrd="0" destOrd="0" presId="urn:microsoft.com/office/officeart/2005/8/layout/radial1"/>
    <dgm:cxn modelId="{88DA11B1-0E90-2D4A-967D-398A054DCA26}" type="presParOf" srcId="{55E0BB7F-6426-EC48-AF47-65B81F6A18CA}" destId="{D120D326-AFA9-F741-8B70-EFA4AE23D396}" srcOrd="12" destOrd="0" presId="urn:microsoft.com/office/officeart/2005/8/layout/radial1"/>
    <dgm:cxn modelId="{581658C0-3F54-9749-8923-13FFA11891A8}" type="presParOf" srcId="{55E0BB7F-6426-EC48-AF47-65B81F6A18CA}" destId="{7CE494D3-56C3-3B40-8F28-9903133355C5}" srcOrd="13" destOrd="0" presId="urn:microsoft.com/office/officeart/2005/8/layout/radial1"/>
    <dgm:cxn modelId="{5880F243-F392-CC44-9778-0BDE26D5A096}" type="presParOf" srcId="{7CE494D3-56C3-3B40-8F28-9903133355C5}" destId="{E1CE1831-E2B0-6944-A066-CDE7BAF8E4B5}" srcOrd="0" destOrd="0" presId="urn:microsoft.com/office/officeart/2005/8/layout/radial1"/>
    <dgm:cxn modelId="{56C7DE66-5264-5B43-9695-B7E41CB0CEA7}" type="presParOf" srcId="{55E0BB7F-6426-EC48-AF47-65B81F6A18CA}" destId="{1FA771DD-B502-E64E-B17D-034392B49556}" srcOrd="14" destOrd="0" presId="urn:microsoft.com/office/officeart/2005/8/layout/radial1"/>
    <dgm:cxn modelId="{72E71BB2-DB0E-6F4C-B413-BB7DF9459376}" type="presParOf" srcId="{55E0BB7F-6426-EC48-AF47-65B81F6A18CA}" destId="{025AF3E0-F4CA-9640-BF50-457838161875}" srcOrd="15" destOrd="0" presId="urn:microsoft.com/office/officeart/2005/8/layout/radial1"/>
    <dgm:cxn modelId="{988C489B-74A0-6743-B719-7A44E3ABD44C}" type="presParOf" srcId="{025AF3E0-F4CA-9640-BF50-457838161875}" destId="{AAC55205-4BD4-BB42-AB41-EB4494403A09}" srcOrd="0" destOrd="0" presId="urn:microsoft.com/office/officeart/2005/8/layout/radial1"/>
    <dgm:cxn modelId="{9B6C3CC9-B625-0B49-8AEF-21EBE8F5D72E}" type="presParOf" srcId="{55E0BB7F-6426-EC48-AF47-65B81F6A18CA}" destId="{786DE041-9597-C244-96CA-8981A7FF7DC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A3F04-08FA-7147-9DD9-FAAFFA2A2BEF}">
      <dsp:nvSpPr>
        <dsp:cNvPr id="0" name=""/>
        <dsp:cNvSpPr/>
      </dsp:nvSpPr>
      <dsp:spPr>
        <a:xfrm>
          <a:off x="40" y="248253"/>
          <a:ext cx="3845569" cy="69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Funders</a:t>
          </a:r>
        </a:p>
      </dsp:txBody>
      <dsp:txXfrm>
        <a:off x="40" y="248253"/>
        <a:ext cx="3845569" cy="691200"/>
      </dsp:txXfrm>
    </dsp:sp>
    <dsp:sp modelId="{60CF5385-3E58-A541-94BF-152EB32ACC57}">
      <dsp:nvSpPr>
        <dsp:cNvPr id="0" name=""/>
        <dsp:cNvSpPr/>
      </dsp:nvSpPr>
      <dsp:spPr>
        <a:xfrm>
          <a:off x="40" y="939453"/>
          <a:ext cx="3845569" cy="31128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Riley Children’s Foundation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Indiana Dept. of Health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Private and Corporate Philanthropists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AmeriCorps</a:t>
          </a:r>
        </a:p>
      </dsp:txBody>
      <dsp:txXfrm>
        <a:off x="40" y="939453"/>
        <a:ext cx="3845569" cy="3112830"/>
      </dsp:txXfrm>
    </dsp:sp>
    <dsp:sp modelId="{3765A0DE-6A02-134B-95F9-D972C7172007}">
      <dsp:nvSpPr>
        <dsp:cNvPr id="0" name=""/>
        <dsp:cNvSpPr/>
      </dsp:nvSpPr>
      <dsp:spPr>
        <a:xfrm>
          <a:off x="4383989" y="248253"/>
          <a:ext cx="3845569" cy="69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GMCHI Staff</a:t>
          </a:r>
        </a:p>
      </dsp:txBody>
      <dsp:txXfrm>
        <a:off x="4383989" y="248253"/>
        <a:ext cx="3845569" cy="691200"/>
      </dsp:txXfrm>
    </dsp:sp>
    <dsp:sp modelId="{62A2733B-D448-9A4D-B1A0-ED16193B5B6E}">
      <dsp:nvSpPr>
        <dsp:cNvPr id="0" name=""/>
        <dsp:cNvSpPr/>
      </dsp:nvSpPr>
      <dsp:spPr>
        <a:xfrm>
          <a:off x="4383989" y="939453"/>
          <a:ext cx="3845569" cy="31128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Whitley Wynns, MA</a:t>
          </a:r>
          <a:endParaRPr lang="en-US" sz="24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Nina Porter, Grassroots MCH Leader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Ashley Mager, MPH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Mackenzie Porter, MPH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Paige </a:t>
          </a:r>
          <a:r>
            <a:rPr lang="en-US" sz="2400" kern="1200" dirty="0" err="1"/>
            <a:t>Klemme</a:t>
          </a:r>
          <a:r>
            <a:rPr lang="en-US" sz="2400" kern="1200" dirty="0"/>
            <a:t>, PhD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Adam Mueller, JD, Indiana Justice Project</a:t>
          </a:r>
        </a:p>
      </dsp:txBody>
      <dsp:txXfrm>
        <a:off x="4383989" y="939453"/>
        <a:ext cx="3845569" cy="311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2CD17-759E-004A-9BA8-FBA50364573C}">
      <dsp:nvSpPr>
        <dsp:cNvPr id="0" name=""/>
        <dsp:cNvSpPr/>
      </dsp:nvSpPr>
      <dsp:spPr>
        <a:xfrm>
          <a:off x="0" y="43448"/>
          <a:ext cx="8229600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MOR Partners</a:t>
          </a:r>
        </a:p>
      </dsp:txBody>
      <dsp:txXfrm>
        <a:off x="0" y="43448"/>
        <a:ext cx="8229600" cy="806400"/>
      </dsp:txXfrm>
    </dsp:sp>
    <dsp:sp modelId="{131797C0-DC3C-894D-98C3-B9D08A462D37}">
      <dsp:nvSpPr>
        <dsp:cNvPr id="0" name=""/>
        <dsp:cNvSpPr/>
      </dsp:nvSpPr>
      <dsp:spPr>
        <a:xfrm>
          <a:off x="0" y="849848"/>
          <a:ext cx="8229600" cy="3381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IDOC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Healthy Families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Community Partners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Community Navigators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Mary Bullock, LCSW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IU McKinney Legal Clinic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Resources for Infant </a:t>
          </a:r>
          <a:r>
            <a:rPr lang="en-US" sz="2800" kern="1200" err="1"/>
            <a:t>Educarers</a:t>
          </a:r>
          <a:endParaRPr lang="en-US" sz="2800" kern="1200"/>
        </a:p>
      </dsp:txBody>
      <dsp:txXfrm>
        <a:off x="0" y="849848"/>
        <a:ext cx="8229600" cy="338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F6337-E584-B44E-9286-6631A6C0F25B}">
      <dsp:nvSpPr>
        <dsp:cNvPr id="0" name=""/>
        <dsp:cNvSpPr/>
      </dsp:nvSpPr>
      <dsp:spPr>
        <a:xfrm>
          <a:off x="5002" y="142480"/>
          <a:ext cx="1389746" cy="138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Social, Economic, Environmental Conditions</a:t>
          </a:r>
        </a:p>
      </dsp:txBody>
      <dsp:txXfrm>
        <a:off x="208526" y="346004"/>
        <a:ext cx="982698" cy="982698"/>
      </dsp:txXfrm>
    </dsp:sp>
    <dsp:sp modelId="{F64C29AB-1BBD-B242-A07A-C5B79B7BE9FA}">
      <dsp:nvSpPr>
        <dsp:cNvPr id="0" name=""/>
        <dsp:cNvSpPr/>
      </dsp:nvSpPr>
      <dsp:spPr>
        <a:xfrm>
          <a:off x="1507596" y="434327"/>
          <a:ext cx="806053" cy="806053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14438" y="742562"/>
        <a:ext cx="592369" cy="189583"/>
      </dsp:txXfrm>
    </dsp:sp>
    <dsp:sp modelId="{3F8DDA4C-AC88-8E46-AAAC-719156FA9F7D}">
      <dsp:nvSpPr>
        <dsp:cNvPr id="0" name=""/>
        <dsp:cNvSpPr/>
      </dsp:nvSpPr>
      <dsp:spPr>
        <a:xfrm>
          <a:off x="2426496" y="142480"/>
          <a:ext cx="1389746" cy="138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Personal Traumas</a:t>
          </a:r>
        </a:p>
      </dsp:txBody>
      <dsp:txXfrm>
        <a:off x="2630020" y="346004"/>
        <a:ext cx="982698" cy="982698"/>
      </dsp:txXfrm>
    </dsp:sp>
    <dsp:sp modelId="{20603808-ECFF-2542-A35E-5D9C1B1F6131}">
      <dsp:nvSpPr>
        <dsp:cNvPr id="0" name=""/>
        <dsp:cNvSpPr/>
      </dsp:nvSpPr>
      <dsp:spPr>
        <a:xfrm>
          <a:off x="3929090" y="434327"/>
          <a:ext cx="806053" cy="806053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035932" y="742562"/>
        <a:ext cx="592369" cy="189583"/>
      </dsp:txXfrm>
    </dsp:sp>
    <dsp:sp modelId="{D7A85E43-EAC9-1747-B45C-658B7CFC0BDD}">
      <dsp:nvSpPr>
        <dsp:cNvPr id="0" name=""/>
        <dsp:cNvSpPr/>
      </dsp:nvSpPr>
      <dsp:spPr>
        <a:xfrm>
          <a:off x="4847991" y="142480"/>
          <a:ext cx="1389746" cy="138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+mn-lt"/>
            </a:rPr>
            <a:t>Lack of Agency and Identity</a:t>
          </a:r>
        </a:p>
      </dsp:txBody>
      <dsp:txXfrm>
        <a:off x="5051515" y="346004"/>
        <a:ext cx="982698" cy="982698"/>
      </dsp:txXfrm>
    </dsp:sp>
    <dsp:sp modelId="{D63C6D4D-75C4-BD4C-90D8-51D57AFFFCF6}">
      <dsp:nvSpPr>
        <dsp:cNvPr id="0" name=""/>
        <dsp:cNvSpPr/>
      </dsp:nvSpPr>
      <dsp:spPr>
        <a:xfrm>
          <a:off x="6350585" y="434327"/>
          <a:ext cx="806053" cy="806053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457427" y="600374"/>
        <a:ext cx="592369" cy="473959"/>
      </dsp:txXfrm>
    </dsp:sp>
    <dsp:sp modelId="{B97D883F-9285-834D-BC87-609A6ED22170}">
      <dsp:nvSpPr>
        <dsp:cNvPr id="0" name=""/>
        <dsp:cNvSpPr/>
      </dsp:nvSpPr>
      <dsp:spPr>
        <a:xfrm>
          <a:off x="7269486" y="142480"/>
          <a:ext cx="1389746" cy="1389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Risk for Poor Social and Health Outcomes</a:t>
          </a:r>
        </a:p>
      </dsp:txBody>
      <dsp:txXfrm>
        <a:off x="7473010" y="346004"/>
        <a:ext cx="982698" cy="982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38CB3-9F43-6646-95E2-B62CF55EEAAB}">
      <dsp:nvSpPr>
        <dsp:cNvPr id="0" name=""/>
        <dsp:cNvSpPr/>
      </dsp:nvSpPr>
      <dsp:spPr>
        <a:xfrm>
          <a:off x="226479" y="0"/>
          <a:ext cx="5754369" cy="3596481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19E4-E503-1C44-A129-A4D19FBCF0BC}">
      <dsp:nvSpPr>
        <dsp:cNvPr id="0" name=""/>
        <dsp:cNvSpPr/>
      </dsp:nvSpPr>
      <dsp:spPr>
        <a:xfrm>
          <a:off x="822287" y="2674343"/>
          <a:ext cx="132350" cy="132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3F9B3-9921-1C4E-9F92-16DC73E39F20}">
      <dsp:nvSpPr>
        <dsp:cNvPr id="0" name=""/>
        <dsp:cNvSpPr/>
      </dsp:nvSpPr>
      <dsp:spPr>
        <a:xfrm>
          <a:off x="914400" y="2740518"/>
          <a:ext cx="1201480" cy="85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Application and Needs Assessment</a:t>
          </a:r>
        </a:p>
      </dsp:txBody>
      <dsp:txXfrm>
        <a:off x="914400" y="2740518"/>
        <a:ext cx="1201480" cy="855962"/>
      </dsp:txXfrm>
    </dsp:sp>
    <dsp:sp modelId="{3562FB97-ABBF-9C4D-B2D3-58D1EE592043}">
      <dsp:nvSpPr>
        <dsp:cNvPr id="0" name=""/>
        <dsp:cNvSpPr/>
      </dsp:nvSpPr>
      <dsp:spPr>
        <a:xfrm>
          <a:off x="1757372" y="1837801"/>
          <a:ext cx="230174" cy="230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6A907-E5C3-3342-9204-7359FD49C5DE}">
      <dsp:nvSpPr>
        <dsp:cNvPr id="0" name=""/>
        <dsp:cNvSpPr/>
      </dsp:nvSpPr>
      <dsp:spPr>
        <a:xfrm>
          <a:off x="1872459" y="1952889"/>
          <a:ext cx="1208417" cy="16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6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Community Navigator Trained</a:t>
          </a:r>
        </a:p>
      </dsp:txBody>
      <dsp:txXfrm>
        <a:off x="1872459" y="1952889"/>
        <a:ext cx="1208417" cy="1643591"/>
      </dsp:txXfrm>
    </dsp:sp>
    <dsp:sp modelId="{E7CDE65B-7DAF-DA4D-BB59-4CAB12C843D0}">
      <dsp:nvSpPr>
        <dsp:cNvPr id="0" name=""/>
        <dsp:cNvSpPr/>
      </dsp:nvSpPr>
      <dsp:spPr>
        <a:xfrm>
          <a:off x="2951403" y="1221364"/>
          <a:ext cx="304981" cy="304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23D34-6229-5548-9774-4961F0F4E27F}">
      <dsp:nvSpPr>
        <dsp:cNvPr id="0" name=""/>
        <dsp:cNvSpPr/>
      </dsp:nvSpPr>
      <dsp:spPr>
        <a:xfrm>
          <a:off x="3138950" y="1330447"/>
          <a:ext cx="1208417" cy="22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0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Connect Mother to MOR Leadership team</a:t>
          </a:r>
        </a:p>
      </dsp:txBody>
      <dsp:txXfrm>
        <a:off x="3138950" y="1330447"/>
        <a:ext cx="1208417" cy="2222625"/>
      </dsp:txXfrm>
    </dsp:sp>
    <dsp:sp modelId="{2015E4BD-C56D-6944-928D-FF3EFF5A1920}">
      <dsp:nvSpPr>
        <dsp:cNvPr id="0" name=""/>
        <dsp:cNvSpPr/>
      </dsp:nvSpPr>
      <dsp:spPr>
        <a:xfrm>
          <a:off x="4251891" y="813524"/>
          <a:ext cx="408560" cy="408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DDECC-9AB6-E647-BC9A-0BA3DFB1E4EA}">
      <dsp:nvSpPr>
        <dsp:cNvPr id="0" name=""/>
        <dsp:cNvSpPr/>
      </dsp:nvSpPr>
      <dsp:spPr>
        <a:xfrm>
          <a:off x="4456171" y="1017804"/>
          <a:ext cx="1208417" cy="257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8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en-US" sz="1400" kern="1200"/>
            <a:t>Mother is Connected to Personal Service Team</a:t>
          </a:r>
        </a:p>
      </dsp:txBody>
      <dsp:txXfrm>
        <a:off x="4456171" y="1017804"/>
        <a:ext cx="1208417" cy="2578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C5DD4-420C-A947-A015-88F09202141F}">
      <dsp:nvSpPr>
        <dsp:cNvPr id="0" name=""/>
        <dsp:cNvSpPr/>
      </dsp:nvSpPr>
      <dsp:spPr>
        <a:xfrm>
          <a:off x="2315589" y="1746676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Mother/Baby Pair</a:t>
          </a:r>
        </a:p>
      </dsp:txBody>
      <dsp:txXfrm>
        <a:off x="2464446" y="1895533"/>
        <a:ext cx="718744" cy="718744"/>
      </dsp:txXfrm>
    </dsp:sp>
    <dsp:sp modelId="{002E020C-644D-5A47-ADED-B3D053E72E7D}">
      <dsp:nvSpPr>
        <dsp:cNvPr id="0" name=""/>
        <dsp:cNvSpPr/>
      </dsp:nvSpPr>
      <dsp:spPr>
        <a:xfrm rot="16200000">
          <a:off x="2467324" y="1373983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5994" y="1372357"/>
        <a:ext cx="35649" cy="35649"/>
      </dsp:txXfrm>
    </dsp:sp>
    <dsp:sp modelId="{C7700955-2850-7D47-8444-7A94A2476F38}">
      <dsp:nvSpPr>
        <dsp:cNvPr id="0" name=""/>
        <dsp:cNvSpPr/>
      </dsp:nvSpPr>
      <dsp:spPr>
        <a:xfrm>
          <a:off x="2315589" y="17229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MOR Program Manager</a:t>
          </a:r>
        </a:p>
      </dsp:txBody>
      <dsp:txXfrm>
        <a:off x="2464446" y="166086"/>
        <a:ext cx="718744" cy="718744"/>
      </dsp:txXfrm>
    </dsp:sp>
    <dsp:sp modelId="{05EA523B-E4F4-F243-9476-E9F04D4D2854}">
      <dsp:nvSpPr>
        <dsp:cNvPr id="0" name=""/>
        <dsp:cNvSpPr/>
      </dsp:nvSpPr>
      <dsp:spPr>
        <a:xfrm rot="18900000">
          <a:off x="3078776" y="1627255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7446" y="1625628"/>
        <a:ext cx="35649" cy="35649"/>
      </dsp:txXfrm>
    </dsp:sp>
    <dsp:sp modelId="{F1F6BE82-2C40-9E4B-82F4-F83DBD0B0152}">
      <dsp:nvSpPr>
        <dsp:cNvPr id="0" name=""/>
        <dsp:cNvSpPr/>
      </dsp:nvSpPr>
      <dsp:spPr>
        <a:xfrm>
          <a:off x="3538493" y="523772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Community Navigator</a:t>
          </a:r>
        </a:p>
      </dsp:txBody>
      <dsp:txXfrm>
        <a:off x="3687350" y="672629"/>
        <a:ext cx="718744" cy="718744"/>
      </dsp:txXfrm>
    </dsp:sp>
    <dsp:sp modelId="{52986266-793C-7248-93AB-C4A8DC8E14F8}">
      <dsp:nvSpPr>
        <dsp:cNvPr id="0" name=""/>
        <dsp:cNvSpPr/>
      </dsp:nvSpPr>
      <dsp:spPr>
        <a:xfrm>
          <a:off x="3332048" y="2238707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70717" y="2237080"/>
        <a:ext cx="35649" cy="35649"/>
      </dsp:txXfrm>
    </dsp:sp>
    <dsp:sp modelId="{AB374814-85C0-E64D-931D-EEFC8BC675CE}">
      <dsp:nvSpPr>
        <dsp:cNvPr id="0" name=""/>
        <dsp:cNvSpPr/>
      </dsp:nvSpPr>
      <dsp:spPr>
        <a:xfrm>
          <a:off x="4045037" y="1746676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Healthy Families</a:t>
          </a:r>
        </a:p>
      </dsp:txBody>
      <dsp:txXfrm>
        <a:off x="4193894" y="1895533"/>
        <a:ext cx="718744" cy="718744"/>
      </dsp:txXfrm>
    </dsp:sp>
    <dsp:sp modelId="{E0B9C5C4-E2D6-8343-9612-9EF650695ED9}">
      <dsp:nvSpPr>
        <dsp:cNvPr id="0" name=""/>
        <dsp:cNvSpPr/>
      </dsp:nvSpPr>
      <dsp:spPr>
        <a:xfrm rot="2700000">
          <a:off x="3078776" y="2850159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7446" y="2848532"/>
        <a:ext cx="35649" cy="35649"/>
      </dsp:txXfrm>
    </dsp:sp>
    <dsp:sp modelId="{F601B3A5-F97E-AB40-B240-B0DF3273744A}">
      <dsp:nvSpPr>
        <dsp:cNvPr id="0" name=""/>
        <dsp:cNvSpPr/>
      </dsp:nvSpPr>
      <dsp:spPr>
        <a:xfrm>
          <a:off x="3538493" y="2969580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Community Partners</a:t>
          </a:r>
        </a:p>
      </dsp:txBody>
      <dsp:txXfrm>
        <a:off x="3687350" y="3118437"/>
        <a:ext cx="718744" cy="718744"/>
      </dsp:txXfrm>
    </dsp:sp>
    <dsp:sp modelId="{B95EDF35-11CA-FF49-B610-04BCA502F738}">
      <dsp:nvSpPr>
        <dsp:cNvPr id="0" name=""/>
        <dsp:cNvSpPr/>
      </dsp:nvSpPr>
      <dsp:spPr>
        <a:xfrm rot="5400000">
          <a:off x="2467324" y="3103430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5994" y="3101804"/>
        <a:ext cx="35649" cy="35649"/>
      </dsp:txXfrm>
    </dsp:sp>
    <dsp:sp modelId="{38482B81-F3E0-3D47-A3AE-1756D15219CC}">
      <dsp:nvSpPr>
        <dsp:cNvPr id="0" name=""/>
        <dsp:cNvSpPr/>
      </dsp:nvSpPr>
      <dsp:spPr>
        <a:xfrm>
          <a:off x="2315589" y="3476123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highlight>
                <a:srgbClr val="FFFF00"/>
              </a:highlight>
            </a:rPr>
            <a:t>MOR Social Work Navigator</a:t>
          </a:r>
        </a:p>
      </dsp:txBody>
      <dsp:txXfrm>
        <a:off x="2464446" y="3624980"/>
        <a:ext cx="718744" cy="718744"/>
      </dsp:txXfrm>
    </dsp:sp>
    <dsp:sp modelId="{767614EC-A5E8-004A-A991-EF1D77338CC1}">
      <dsp:nvSpPr>
        <dsp:cNvPr id="0" name=""/>
        <dsp:cNvSpPr/>
      </dsp:nvSpPr>
      <dsp:spPr>
        <a:xfrm rot="8100000">
          <a:off x="1855872" y="2850159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194542" y="2848532"/>
        <a:ext cx="35649" cy="35649"/>
      </dsp:txXfrm>
    </dsp:sp>
    <dsp:sp modelId="{D120D326-AFA9-F741-8B70-EFA4AE23D396}">
      <dsp:nvSpPr>
        <dsp:cNvPr id="0" name=""/>
        <dsp:cNvSpPr/>
      </dsp:nvSpPr>
      <dsp:spPr>
        <a:xfrm>
          <a:off x="1092686" y="2969580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highlight>
                <a:srgbClr val="FFFF00"/>
              </a:highlight>
            </a:rPr>
            <a:t>MOR Nurse Navigator</a:t>
          </a:r>
        </a:p>
      </dsp:txBody>
      <dsp:txXfrm>
        <a:off x="1241543" y="3118437"/>
        <a:ext cx="718744" cy="718744"/>
      </dsp:txXfrm>
    </dsp:sp>
    <dsp:sp modelId="{7CE494D3-56C3-3B40-8F28-9903133355C5}">
      <dsp:nvSpPr>
        <dsp:cNvPr id="0" name=""/>
        <dsp:cNvSpPr/>
      </dsp:nvSpPr>
      <dsp:spPr>
        <a:xfrm rot="10800000">
          <a:off x="1602600" y="2238707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941270" y="2237080"/>
        <a:ext cx="35649" cy="35649"/>
      </dsp:txXfrm>
    </dsp:sp>
    <dsp:sp modelId="{1FA771DD-B502-E64E-B17D-034392B49556}">
      <dsp:nvSpPr>
        <dsp:cNvPr id="0" name=""/>
        <dsp:cNvSpPr/>
      </dsp:nvSpPr>
      <dsp:spPr>
        <a:xfrm>
          <a:off x="586142" y="1746676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highlight>
                <a:srgbClr val="FFFF00"/>
              </a:highlight>
            </a:rPr>
            <a:t>MOR Legal Navigator</a:t>
          </a:r>
        </a:p>
      </dsp:txBody>
      <dsp:txXfrm>
        <a:off x="734999" y="1895533"/>
        <a:ext cx="718744" cy="718744"/>
      </dsp:txXfrm>
    </dsp:sp>
    <dsp:sp modelId="{025AF3E0-F4CA-9640-BF50-457838161875}">
      <dsp:nvSpPr>
        <dsp:cNvPr id="0" name=""/>
        <dsp:cNvSpPr/>
      </dsp:nvSpPr>
      <dsp:spPr>
        <a:xfrm rot="13500000">
          <a:off x="1855872" y="1627255"/>
          <a:ext cx="712989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12989" y="16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194542" y="1625628"/>
        <a:ext cx="35649" cy="35649"/>
      </dsp:txXfrm>
    </dsp:sp>
    <dsp:sp modelId="{786DE041-9597-C244-96CA-8981A7FF7DCC}">
      <dsp:nvSpPr>
        <dsp:cNvPr id="0" name=""/>
        <dsp:cNvSpPr/>
      </dsp:nvSpPr>
      <dsp:spPr>
        <a:xfrm>
          <a:off x="1092686" y="523772"/>
          <a:ext cx="1016458" cy="101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Lead Community Navigator</a:t>
          </a:r>
        </a:p>
      </dsp:txBody>
      <dsp:txXfrm>
        <a:off x="1241543" y="672629"/>
        <a:ext cx="718744" cy="71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11111C-900D-4595-B3D5-7BFBA9722CEE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3C89B9-F604-4519-BFDC-9E573A44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6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A24E796-7FA3-46D3-8C27-DC32884064E1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D299D0-8FA1-4EF9-94B6-92C0F17A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523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about nursery</a:t>
            </a:r>
            <a:r>
              <a:rPr lang="en-US" baseline="0"/>
              <a:t> unit, rates of poverty, addiction, DV abuse, ect.</a:t>
            </a:r>
          </a:p>
          <a:p>
            <a:endParaRPr lang="en-US" baseline="0"/>
          </a:p>
          <a:p>
            <a:r>
              <a:rPr lang="en-US" baseline="0"/>
              <a:t>Vulnerability= human right is not being met clearly- need to work at the systems level (in addition to individual too, obvi)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99D0-8FA1-4EF9-94B6-92C0F17A2E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actually happens, day to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99D0-8FA1-4EF9-94B6-92C0F17A2E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Since it it so complex,</a:t>
            </a:r>
            <a:r>
              <a:rPr lang="en-US" baseline="0"/>
              <a:t> of a population, - and demographic- we needed to expand our partners, to increase the capacity of the right-holders and duty-bearers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99D0-8FA1-4EF9-94B6-92C0F17A2E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0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65667"/>
            <a:ext cx="6519957" cy="377746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12467" y="1557867"/>
            <a:ext cx="2531533" cy="234236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12467" y="3987424"/>
            <a:ext cx="2531533" cy="245570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557867"/>
            <a:ext cx="6519957" cy="10191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31775" y="1742724"/>
            <a:ext cx="6096000" cy="61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0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9442"/>
            <a:ext cx="3008313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7F3DC8A-5BF8-EE47-8EB3-D7DFBA509A0A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5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FA55F05-18AE-654E-92C8-7D44AA1AFDD8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2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24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3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ENGAGING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34"/>
            <a:ext cx="8229600" cy="427566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 Pro"/>
                <a:cs typeface="Georgia Pro"/>
              </a:defRPr>
            </a:lvl1pPr>
            <a:lvl2pPr>
              <a:defRPr>
                <a:solidFill>
                  <a:schemeClr val="tx1"/>
                </a:solidFill>
                <a:latin typeface="Georgia Pro"/>
                <a:cs typeface="Georgia Pro"/>
              </a:defRPr>
            </a:lvl2pPr>
            <a:lvl3pPr>
              <a:defRPr>
                <a:solidFill>
                  <a:schemeClr val="tx1"/>
                </a:solidFill>
                <a:latin typeface="Georgia Pro"/>
                <a:cs typeface="Georgia Pro"/>
              </a:defRPr>
            </a:lvl3pPr>
            <a:lvl4pPr>
              <a:defRPr>
                <a:solidFill>
                  <a:schemeClr val="tx1"/>
                </a:solidFill>
                <a:latin typeface="Georgia Pro"/>
                <a:cs typeface="Georgia Pro"/>
              </a:defRPr>
            </a:lvl4pPr>
            <a:lvl5pPr>
              <a:defRPr>
                <a:solidFill>
                  <a:schemeClr val="tx1"/>
                </a:solidFill>
                <a:latin typeface="Georgia Pro"/>
                <a:cs typeface="Georgia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9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7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ENGAGING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487488"/>
            <a:ext cx="8229600" cy="4319587"/>
          </a:xfrm>
        </p:spPr>
        <p:txBody>
          <a:bodyPr>
            <a:normAutofit/>
          </a:bodyPr>
          <a:lstStyle>
            <a:lvl1pPr>
              <a:defRPr sz="2400" baseline="0">
                <a:latin typeface="Georgia Pro"/>
                <a:cs typeface="Georgia Pro"/>
              </a:defRPr>
            </a:lvl1pPr>
          </a:lstStyle>
          <a:p>
            <a:r>
              <a:rPr lang="en-US"/>
              <a:t>Drag your dynamic photo here</a:t>
            </a:r>
          </a:p>
        </p:txBody>
      </p:sp>
    </p:spTree>
    <p:extLst>
      <p:ext uri="{BB962C8B-B14F-4D97-AF65-F5344CB8AC3E}">
        <p14:creationId xmlns:p14="http://schemas.microsoft.com/office/powerpoint/2010/main" val="245138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E709124-ACB4-1D47-8CF2-117B8F2D8CA1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447800"/>
            <a:ext cx="3759200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308700" y="1447800"/>
            <a:ext cx="2074333" cy="283686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7199" y="3641942"/>
            <a:ext cx="1876103" cy="226060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2425812" y="4387009"/>
            <a:ext cx="3957221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43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44133"/>
            <a:ext cx="8229600" cy="1856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9624B7D-961F-C340-AA86-02C1301A132E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7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898A527-EFF2-D048-B71B-DEE5C0E2661B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5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F450A68-A3D4-D944-A5A9-82F5456CA553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9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FA7B837-E816-3743-B909-DE45458D4269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71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97083"/>
            <a:ext cx="1092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4E78732-AC77-1148-BDC3-E481C9456EEA}" type="datetime1">
              <a:rPr lang="en-US" smtClean="0">
                <a:solidFill>
                  <a:srgbClr val="292929"/>
                </a:solidFill>
              </a:rPr>
              <a:pPr defTabSz="457200"/>
              <a:t>5/3/23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2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  <a:prstGeom prst="rect">
            <a:avLst/>
          </a:prstGeom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ENGAGING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334"/>
            <a:ext cx="8229600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248400"/>
            <a:ext cx="2514600" cy="5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Georgia Pro"/>
          <a:ea typeface="+mj-ea"/>
          <a:cs typeface="Georgia Pro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Georgia Pro"/>
          <a:ea typeface="+mn-ea"/>
          <a:cs typeface="Georgia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14A7-C5FF-4201-9990-6CC148F7ED3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8A0C-1292-4D2A-B89D-6A3A6250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sph.iupui.edu/doc/research-centers/FINAL-Health-Navitation-Roadmaps-for-Women-in-Prison_reduced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ketplace.org/2023/01/03/indiana-group-helps-mothers-recently-released-from-prison-find-housing-and-jobs/" TargetMode="External"/><Relationship Id="rId3" Type="http://schemas.openxmlformats.org/officeDocument/2006/relationships/hyperlink" Target="https://nam12.safelinks.protection.outlook.com/?url=https%3A%2F%2Fwww.facebook.com%2FGrassrootsMCH%2F&amp;data=04%7C01%7Cmwellnitz%40hflaporte.org%7Cf1cb2ae299bb4a3a65d108d988cb05b0%7C5612f887ac954112a56d5d03aa9dcfd4%7C1%7C0%7C637691227859585760%7CUnknown%7CTWFpbGZsb3d8eyJWIjoiMC4wLjAwMDAiLCJQIjoiV2luMzIiLCJBTiI6Ik1haWwiLCJXVCI6Mn0%3D%7C1000&amp;sdata=uVc79c2qcF9d9O44OVBxMItoopwPWIdVOAWuTy86UZE%3D&amp;reserved=0" TargetMode="External"/><Relationship Id="rId7" Type="http://schemas.openxmlformats.org/officeDocument/2006/relationships/hyperlink" Target="https://nam12.safelinks.protection.outlook.com/?url=https%3A%2F%2Frb.gy%2F4wjlf6&amp;data=04%7C01%7Cmwellnitz%40hflaporte.org%7Cf1cb2ae299bb4a3a65d108d988cb05b0%7C5612f887ac954112a56d5d03aa9dcfd4%7C1%7C0%7C637691227859615626%7CUnknown%7CTWFpbGZsb3d8eyJWIjoiMC4wLjAwMDAiLCJQIjoiV2luMzIiLCJBTiI6Ik1haWwiLCJXVCI6Mn0%3D%7C1000&amp;sdata=gdCMq1VKDGrLfeUhn9cKbkVWAS5T31nq7Z0Bm6dUf2s%3D&amp;reserved=0" TargetMode="External"/><Relationship Id="rId2" Type="http://schemas.openxmlformats.org/officeDocument/2006/relationships/hyperlink" Target="mailto:jaturman@i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2.safelinks.protection.outlook.com/?url=https%3A%2F%2Frb.gy%2Fumyp7u&amp;data=04%7C01%7Cmwellnitz%40hflaporte.org%7Cf1cb2ae299bb4a3a65d108d988cb05b0%7C5612f887ac954112a56d5d03aa9dcfd4%7C1%7C0%7C637691227859605678%7CUnknown%7CTWFpbGZsb3d8eyJWIjoiMC4wLjAwMDAiLCJQIjoiV2luMzIiLCJBTiI6Ik1haWwiLCJXVCI6Mn0%3D%7C1000&amp;sdata=TkxzxHUjk5B3Pa61iTGGYFwIc4562M5YFm6UHEFxxx0%3D&amp;reserved=0" TargetMode="External"/><Relationship Id="rId5" Type="http://schemas.openxmlformats.org/officeDocument/2006/relationships/hyperlink" Target="https://nam12.safelinks.protection.outlook.com/?url=https%3A%2F%2Fwww.instagram.com%2Fgrassrootsmch%2F&amp;data=04%7C01%7Cmwellnitz%40hflaporte.org%7Cf1cb2ae299bb4a3a65d108d988cb05b0%7C5612f887ac954112a56d5d03aa9dcfd4%7C1%7C0%7C637691227859595715%7CUnknown%7CTWFpbGZsb3d8eyJWIjoiMC4wLjAwMDAiLCJQIjoiV2luMzIiLCJBTiI6Ik1haWwiLCJXVCI6Mn0%3D%7C1000&amp;sdata=HCkZIBy%2Bhzlom0S1M%2FNBrW2XtTvMEQsci4bjrtGYf3M%3D&amp;reserved=0" TargetMode="External"/><Relationship Id="rId4" Type="http://schemas.openxmlformats.org/officeDocument/2006/relationships/hyperlink" Target="https://nam12.safelinks.protection.outlook.com/?url=https%3A%2F%2Ftwitter.com%2FgrassrootsMCH&amp;data=04%7C01%7Cmwellnitz%40hflaporte.org%7Cf1cb2ae299bb4a3a65d108d988cb05b0%7C5612f887ac954112a56d5d03aa9dcfd4%7C1%7C0%7C637691227859595715%7CUnknown%7CTWFpbGZsb3d8eyJWIjoiMC4wLjAwMDAiLCJQIjoiV2luMzIiLCJBTiI6Ik1haWwiLCJXVCI6Mn0%3D%7C1000&amp;sdata=5gfRjiUjwsOHn%2B5aqUhHxwSs5WMlElon%2Bi%2BAantcOuU%3D&amp;reserved=0" TargetMode="External"/><Relationship Id="rId9" Type="http://schemas.openxmlformats.org/officeDocument/2006/relationships/hyperlink" Target="https://www.youtube.com/watch?v=RRE0W3jquwM&amp;list=PL9CZabk3nD4HBRBttLBd4-KWgilWKPctl&amp;index=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2068" y="4203035"/>
            <a:ext cx="8229600" cy="151196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Jack Turman, Jr., Ph.D.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Professor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Dept. of Social and Behavioral Sciences, Fairbanks School of Public Health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Dept. of Pediatrics, School of Medicine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Director, Grassroots MCH Initiative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Indiana University, Indianapolis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F23CB-5792-5E48-8D23-2CA582D99691}"/>
              </a:ext>
            </a:extLst>
          </p:cNvPr>
          <p:cNvSpPr/>
          <p:nvPr/>
        </p:nvSpPr>
        <p:spPr>
          <a:xfrm>
            <a:off x="152400" y="5715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© Dr. Jack Turman Jr., Do not use without permission.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999D7CF-DB44-7C4E-A666-E2DC6141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INDIANA UNIVERSITY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84CB3A6-B914-0F21-BEF8-AE0DCBF2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1070"/>
            <a:ext cx="8229600" cy="136207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Mothers on the Rise: Advancing the HUMAN RiGHTs of Mothers experiencing INcarceration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D2A1328-674F-880F-D88C-7288DD610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23" y="387843"/>
            <a:ext cx="2318769" cy="2036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EF487E-2FAE-533C-227B-1B0168AA67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83" y="387843"/>
            <a:ext cx="2536303" cy="20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3546-0C25-E94C-A86F-E57E53D5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509" y="201201"/>
            <a:ext cx="6820195" cy="1088495"/>
          </a:xfrm>
        </p:spPr>
        <p:txBody>
          <a:bodyPr>
            <a:normAutofit/>
          </a:bodyPr>
          <a:lstStyle/>
          <a:p>
            <a:r>
              <a:rPr lang="en-US">
                <a:latin typeface="+mj-lt"/>
              </a:rPr>
              <a:t>What We Do….</a:t>
            </a:r>
            <a:br>
              <a:rPr lang="en-US">
                <a:latin typeface="+mj-lt"/>
              </a:rPr>
            </a:br>
            <a:r>
              <a:rPr lang="en-US" sz="2000">
                <a:latin typeface="+mj-lt"/>
              </a:rPr>
              <a:t>(Mager et al, 2022)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8A58-C4AB-C34E-ABD6-D56EB045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INDIANA UNIVERSITY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34" y="4876800"/>
            <a:ext cx="1260366" cy="101229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74F5428-2332-5F44-ACF7-1A66C879A839}"/>
              </a:ext>
            </a:extLst>
          </p:cNvPr>
          <p:cNvGraphicFramePr/>
          <p:nvPr/>
        </p:nvGraphicFramePr>
        <p:xfrm>
          <a:off x="533400" y="1828800"/>
          <a:ext cx="6265333" cy="359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F8F7A40-0D20-419B-98AF-F017DC00F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7905" y="1170724"/>
            <a:ext cx="1800511" cy="22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F78D-6F88-ED4B-8702-49C195C1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68275"/>
            <a:ext cx="6568163" cy="108849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j-lt"/>
              </a:rPr>
              <a:t>Our Service Team and Outreach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657A5-4810-7C4C-8A97-38CCF4BE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INDIANA UNIVERSITY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1D1F28-A71C-16DA-4140-A909A3A94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079551"/>
              </p:ext>
            </p:extLst>
          </p:nvPr>
        </p:nvGraphicFramePr>
        <p:xfrm>
          <a:off x="1748181" y="1257735"/>
          <a:ext cx="5647638" cy="450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46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BD63-CEAC-62D3-CCD4-FA9B2B81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+mj-lt"/>
              </a:rPr>
              <a:t>Mothers’ Engagement with Our Positive Social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816B-75FA-2FE5-4989-8543AD595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Utilization of Social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716C0-1C28-8ACC-815B-0EA0740DD2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+mn-lt"/>
              </a:rPr>
              <a:t>On average women accessed 77% of their available Mothers on the Rise social network.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1D395-188E-064B-FABB-ECCB57474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Who Mothers Engage with in the Network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CC368-9B6F-E8A4-5BE5-8E2952FBB8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+mn-lt"/>
              </a:rPr>
              <a:t>100%  - program manager</a:t>
            </a:r>
          </a:p>
          <a:p>
            <a:r>
              <a:rPr lang="en-US">
                <a:latin typeface="+mn-lt"/>
              </a:rPr>
              <a:t>100% - Local Community Navigator</a:t>
            </a:r>
          </a:p>
          <a:p>
            <a:r>
              <a:rPr lang="en-US">
                <a:latin typeface="+mn-lt"/>
              </a:rPr>
              <a:t>91% - Mothers on the Rise Nurse Navigator</a:t>
            </a:r>
          </a:p>
          <a:p>
            <a:r>
              <a:rPr lang="en-US">
                <a:latin typeface="+mn-lt"/>
              </a:rPr>
              <a:t>80% - Mothers on the Rise Social Work Navigator</a:t>
            </a:r>
          </a:p>
          <a:p>
            <a:r>
              <a:rPr lang="en-US">
                <a:latin typeface="+mn-lt"/>
              </a:rPr>
              <a:t>64% - Lead Community Navigator</a:t>
            </a:r>
          </a:p>
          <a:p>
            <a:r>
              <a:rPr lang="en-US">
                <a:latin typeface="+mn-lt"/>
              </a:rPr>
              <a:t>60% - Agency Home Visitor</a:t>
            </a:r>
          </a:p>
          <a:p>
            <a:r>
              <a:rPr lang="en-US">
                <a:latin typeface="+mn-lt"/>
              </a:rPr>
              <a:t>52% - Agency Case Manager</a:t>
            </a:r>
          </a:p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F0C509-6730-CD3E-70A4-42412675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</p:spTree>
    <p:extLst>
      <p:ext uri="{BB962C8B-B14F-4D97-AF65-F5344CB8AC3E}">
        <p14:creationId xmlns:p14="http://schemas.microsoft.com/office/powerpoint/2010/main" val="380491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DA11-BD98-4642-8EF1-D839F769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INDIANA UNIVERSITY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9298C2F0-B018-4237-BD69-DBC1DDC94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83895"/>
              </p:ext>
            </p:extLst>
          </p:nvPr>
        </p:nvGraphicFramePr>
        <p:xfrm>
          <a:off x="246793" y="1753470"/>
          <a:ext cx="8531880" cy="30806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43960">
                  <a:extLst>
                    <a:ext uri="{9D8B030D-6E8A-4147-A177-3AD203B41FA5}">
                      <a16:colId xmlns:a16="http://schemas.microsoft.com/office/drawing/2014/main" val="4149977811"/>
                    </a:ext>
                  </a:extLst>
                </a:gridCol>
                <a:gridCol w="2843960">
                  <a:extLst>
                    <a:ext uri="{9D8B030D-6E8A-4147-A177-3AD203B41FA5}">
                      <a16:colId xmlns:a16="http://schemas.microsoft.com/office/drawing/2014/main" val="1020139399"/>
                    </a:ext>
                  </a:extLst>
                </a:gridCol>
                <a:gridCol w="2843960">
                  <a:extLst>
                    <a:ext uri="{9D8B030D-6E8A-4147-A177-3AD203B41FA5}">
                      <a16:colId xmlns:a16="http://schemas.microsoft.com/office/drawing/2014/main" val="809630075"/>
                    </a:ext>
                  </a:extLst>
                </a:gridCol>
              </a:tblGrid>
              <a:tr h="397329">
                <a:tc>
                  <a:txBody>
                    <a:bodyPr/>
                    <a:lstStyle/>
                    <a:p>
                      <a:r>
                        <a:rPr lang="en-US"/>
                        <a:t>Instrumental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Emotional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Resource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139804"/>
                  </a:ext>
                </a:extLst>
              </a:tr>
              <a:tr h="397329">
                <a:tc>
                  <a:txBody>
                    <a:bodyPr/>
                    <a:lstStyle/>
                    <a:p>
                      <a:r>
                        <a:rPr lang="en-US"/>
                        <a:t>100%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100%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100%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441263"/>
                  </a:ext>
                </a:extLst>
              </a:tr>
              <a:tr h="1567542">
                <a:tc>
                  <a:txBody>
                    <a:bodyPr/>
                    <a:lstStyle/>
                    <a:p>
                      <a:r>
                        <a:rPr lang="en-US"/>
                        <a:t>Examples:</a:t>
                      </a:r>
                    </a:p>
                    <a:p>
                      <a:r>
                        <a:rPr lang="en-US"/>
                        <a:t>Each mother/baby pair is provided $1000 in supplies upon release</a:t>
                      </a:r>
                    </a:p>
                    <a:p>
                      <a:r>
                        <a:rPr lang="en-US"/>
                        <a:t>On average 26 items/mother-baby pair,</a:t>
                      </a:r>
                      <a:r>
                        <a:rPr lang="en-US" baseline="0"/>
                        <a:t> laptop computer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Examples:</a:t>
                      </a:r>
                      <a:r>
                        <a:rPr lang="en-US" baseline="0"/>
                        <a:t> Confide in team about stressors, celebrate success, relationship advice, engage in self-esteem, relationship training with social worker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Examples: Housing agencies,</a:t>
                      </a:r>
                      <a:r>
                        <a:rPr lang="en-US" baseline="0"/>
                        <a:t> DCS prevention services, food pantries, educational opportunities, legal aid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4226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5FD490D-BC26-755F-8F7D-4943348B723D}"/>
              </a:ext>
            </a:extLst>
          </p:cNvPr>
          <p:cNvSpPr txBox="1">
            <a:spLocks/>
          </p:cNvSpPr>
          <p:nvPr/>
        </p:nvSpPr>
        <p:spPr>
          <a:xfrm>
            <a:off x="1676400" y="457200"/>
            <a:ext cx="6820195" cy="1088495"/>
          </a:xfrm>
          <a:prstGeom prst="rect">
            <a:avLst/>
          </a:prstGeom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Georgia Pro"/>
                <a:ea typeface="+mj-ea"/>
                <a:cs typeface="Georgia Pro"/>
              </a:defRPr>
            </a:lvl1pPr>
          </a:lstStyle>
          <a:p>
            <a:r>
              <a:rPr lang="en-US">
                <a:latin typeface="+mj-lt"/>
              </a:rPr>
              <a:t>How the Positive Social Network Meets Needs</a:t>
            </a:r>
          </a:p>
        </p:txBody>
      </p:sp>
    </p:spTree>
    <p:extLst>
      <p:ext uri="{BB962C8B-B14F-4D97-AF65-F5344CB8AC3E}">
        <p14:creationId xmlns:p14="http://schemas.microsoft.com/office/powerpoint/2010/main" val="212710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7D58-52DF-E711-0258-CEF7A2C8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+mj-lt"/>
              </a:rPr>
              <a:t>Results: Mothers’ Engagement with Justice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E7D-E5F2-4553-8CC5-6DB6ED71B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067" y="1447800"/>
            <a:ext cx="4038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>
                <a:latin typeface="+mn-lt"/>
              </a:rPr>
              <a:t>36 mother/baby pairs released since MOR initiated:</a:t>
            </a:r>
          </a:p>
          <a:p>
            <a:pPr marL="12001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26 MOR Moms – 0% Recidivism Rate.</a:t>
            </a:r>
          </a:p>
          <a:p>
            <a:pPr marL="12001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10 Non – MOR Moms – 2 returned to prison. </a:t>
            </a:r>
            <a:r>
              <a:rPr lang="en-US" sz="1700"/>
              <a:t>(note: Most return to prison within 110 days (IDOC Statistics)</a:t>
            </a:r>
          </a:p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7" name="Content Placeholder 5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50879606-3969-64A7-1A1F-7894D7A810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927" y="2313336"/>
            <a:ext cx="4038600" cy="2231327"/>
          </a:xfr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C49B-9BCF-1ACA-AE56-96DA3B82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85E92-4081-3E38-69FD-5A6888CAF30D}"/>
              </a:ext>
            </a:extLst>
          </p:cNvPr>
          <p:cNvSpPr txBox="1"/>
          <p:nvPr/>
        </p:nvSpPr>
        <p:spPr>
          <a:xfrm>
            <a:off x="4761634" y="4978845"/>
            <a:ext cx="3811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cs typeface="Arial" panose="020B0604020202020204" pitchFamily="34" charset="0"/>
              </a:rPr>
              <a:t>https://www.shethepeople.tv/news/what-do-women-want-a-day-to-celebrate-womanhood/</a:t>
            </a:r>
          </a:p>
        </p:txBody>
      </p:sp>
    </p:spTree>
    <p:extLst>
      <p:ext uri="{BB962C8B-B14F-4D97-AF65-F5344CB8AC3E}">
        <p14:creationId xmlns:p14="http://schemas.microsoft.com/office/powerpoint/2010/main" val="29345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+mj-lt"/>
              </a:rPr>
              <a:t>Results: Building the Capacity of Duty Bearers</a:t>
            </a:r>
            <a:endParaRPr lang="en-GB" b="1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Helping Correction’s Transitional Healthcare Team Expand their Services</a:t>
            </a:r>
          </a:p>
          <a:p>
            <a:pPr lvl="1"/>
            <a:r>
              <a:rPr lang="en-US"/>
              <a:t>Medical Roadmaps for Women in Prison: </a:t>
            </a:r>
            <a:r>
              <a:rPr lang="en-US">
                <a:hlinkClick r:id="rId2"/>
              </a:rPr>
              <a:t>https://fsph.iupui.edu/doc/research-centers/FINAL-Health-Navitation-Roadmaps-for-Women-in-Prison_reduced.pdf</a:t>
            </a:r>
            <a:endParaRPr lang="en-US"/>
          </a:p>
          <a:p>
            <a:pPr lvl="1"/>
            <a:r>
              <a:rPr lang="en-US"/>
              <a:t>Implementing Maternal Standards of Care</a:t>
            </a:r>
          </a:p>
          <a:p>
            <a:endParaRPr lang="en-US">
              <a:latin typeface="+mj-lt"/>
            </a:endParaRPr>
          </a:p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Department of Children’s Services</a:t>
            </a:r>
          </a:p>
          <a:p>
            <a:pPr lvl="1"/>
            <a:r>
              <a:rPr lang="en-GB"/>
              <a:t>Improved dissemination/coordination of services</a:t>
            </a:r>
          </a:p>
          <a:p>
            <a:r>
              <a:rPr lang="en-GB"/>
              <a:t>Judicial Branch</a:t>
            </a:r>
          </a:p>
          <a:p>
            <a:pPr lvl="1"/>
            <a:r>
              <a:rPr lang="en-GB"/>
              <a:t>Sentencing options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962900" y="5639752"/>
            <a:ext cx="655320" cy="376238"/>
          </a:xfrm>
          <a:prstGeom prst="rect">
            <a:avLst/>
          </a:prstGeom>
          <a:blipFill dpi="0" rotWithShape="1">
            <a:blip r:embed="rId3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ICPA2022</a:t>
            </a:r>
          </a:p>
        </p:txBody>
      </p:sp>
    </p:spTree>
    <p:extLst>
      <p:ext uri="{BB962C8B-B14F-4D97-AF65-F5344CB8AC3E}">
        <p14:creationId xmlns:p14="http://schemas.microsoft.com/office/powerpoint/2010/main" val="256600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855-A3E3-02FD-777E-DB905432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+mj-lt"/>
              </a:rPr>
              <a:t>Advancing Equity in Early Childhood Education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Promises of Parenting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B2DCA-AC0A-A8A5-8512-B4E457564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599" y="1560511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52525"/>
                </a:solidFill>
                <a:latin typeface="+mn-lt"/>
              </a:rPr>
              <a:t>I</a:t>
            </a:r>
            <a:r>
              <a:rPr lang="en-US">
                <a:solidFill>
                  <a:srgbClr val="252525"/>
                </a:solidFill>
                <a:effectLst/>
                <a:latin typeface="+mn-lt"/>
              </a:rPr>
              <a:t>ncarcerated mothers are more likely to resume primary caregiver roles upon release (Bruns, 2006).</a:t>
            </a:r>
          </a:p>
          <a:p>
            <a:endParaRPr lang="en-US">
              <a:solidFill>
                <a:srgbClr val="252525"/>
              </a:solidFill>
              <a:effectLst/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Implement trauma-informed, respectful, responsive, relationship-based care and education – Resources for Infant Educarers (RIE)</a:t>
            </a:r>
          </a:p>
          <a:p>
            <a:endParaRPr lang="en-US">
              <a:latin typeface="+mn-lt"/>
            </a:endParaRP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8AF53-8142-14C7-3EEE-0A763082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</p:spTree>
    <p:extLst>
      <p:ext uri="{BB962C8B-B14F-4D97-AF65-F5344CB8AC3E}">
        <p14:creationId xmlns:p14="http://schemas.microsoft.com/office/powerpoint/2010/main" val="32177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C378-66FF-3CAE-60E1-FF0EB1AA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607" y="168275"/>
            <a:ext cx="6820195" cy="1088495"/>
          </a:xfrm>
        </p:spPr>
        <p:txBody>
          <a:bodyPr anchor="ctr">
            <a:normAutofit fontScale="90000"/>
          </a:bodyPr>
          <a:lstStyle/>
          <a:p>
            <a:r>
              <a:rPr lang="en-US">
                <a:latin typeface="+mj-lt"/>
              </a:rPr>
              <a:t>The Resources for Infant Educarers (RIE)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6279-B63F-C9A8-E945-0AABB7D92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+mj-lt"/>
              </a:rPr>
              <a:t>Two generation approach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Caregiver presence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Sensitive observation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Respectful communication</a:t>
            </a:r>
          </a:p>
          <a:p>
            <a:pPr>
              <a:lnSpc>
                <a:spcPct val="90000"/>
              </a:lnSpc>
            </a:pPr>
            <a:endParaRPr lang="en-US" sz="200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+mj-lt"/>
              </a:rPr>
              <a:t>RIE shown to: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Decrease parental stress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Increase parental confidence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Increase parent’s understanding of their child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+mj-lt"/>
              </a:rPr>
              <a:t>(Richardson et al., 2020)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A828-665A-9DB6-8036-02D92A52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</p:spTree>
    <p:extLst>
      <p:ext uri="{BB962C8B-B14F-4D97-AF65-F5344CB8AC3E}">
        <p14:creationId xmlns:p14="http://schemas.microsoft.com/office/powerpoint/2010/main" val="184136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13B2-7248-AD7C-6AD2-3AE2B2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 anchor="ctr">
            <a:normAutofit fontScale="90000"/>
          </a:bodyPr>
          <a:lstStyle/>
          <a:p>
            <a:r>
              <a:rPr lang="en-US">
                <a:latin typeface="+mj-lt"/>
              </a:rPr>
              <a:t>Initial Outcomes of Pilot - Weekly Session for 8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9B63-E88C-AE87-F1FD-A1FB35665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4/6 moms (67%) increased parental confidence as measured by the Karitane Parenting Confidence Scale.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2/6 moms (33%) increased their maternal attachment inventory scores.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A RIE space within the nursery was created.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Foundational RIE toy bundles were provided to moms.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D60EA-7D2D-1F29-5660-1C46E2DF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</p:spTree>
    <p:extLst>
      <p:ext uri="{BB962C8B-B14F-4D97-AF65-F5344CB8AC3E}">
        <p14:creationId xmlns:p14="http://schemas.microsoft.com/office/powerpoint/2010/main" val="2003922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DCE3-3ED3-29CB-F95E-FCEC9DE9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799" y="6324600"/>
            <a:ext cx="408093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2257916-93F2-AF8A-43E3-87FE619DD569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431799" y="4495800"/>
            <a:ext cx="8280402" cy="159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324100" algn="l"/>
              </a:tabLst>
            </a:pPr>
            <a:r>
              <a:rPr lang="en-US" sz="1800" b="1">
                <a:solidFill>
                  <a:srgbClr val="26262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“I feel a stronger bond with him and like I’m doing something productive to be his parent, like I’m somebody he deserves.  I feel like I’m doing right by him.”</a:t>
            </a:r>
            <a:endParaRPr lang="en-US" sz="1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324100" algn="l"/>
              </a:tabLst>
            </a:pPr>
            <a:r>
              <a:rPr lang="en-US" sz="1400" i="1">
                <a:solidFill>
                  <a:srgbClr val="26262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-Promises of Parenting program participant</a:t>
            </a:r>
            <a:endParaRPr lang="en-US" sz="1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77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28C4-DCC3-7A4B-1C67-81C7A67E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Starting with Gratitude…..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97239-3204-623E-D54B-4F061AA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F1842CB-33AA-E270-0D9B-CFA28659D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031099"/>
              </p:ext>
            </p:extLst>
          </p:nvPr>
        </p:nvGraphicFramePr>
        <p:xfrm>
          <a:off x="457200" y="1566863"/>
          <a:ext cx="8229600" cy="430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09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2ECC6-2FF0-8848-941B-5D6578FA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To Learn More….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9988CA-8A50-484D-B38C-7ED76B70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6334"/>
            <a:ext cx="8229600" cy="399626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Contact: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Jack Turman, Jr., Ph.D., Director, (</a:t>
            </a:r>
            <a:r>
              <a:rPr lang="en-US" sz="1800" dirty="0">
                <a:latin typeface="+mn-lt"/>
                <a:hlinkClick r:id="rId2"/>
              </a:rPr>
              <a:t>jaturman@iu.edu</a:t>
            </a:r>
            <a:r>
              <a:rPr lang="en-US" sz="1800" dirty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317-278-0354 (office)</a:t>
            </a:r>
          </a:p>
          <a:p>
            <a:r>
              <a:rPr lang="en-US" sz="1800" dirty="0">
                <a:latin typeface="+mn-lt"/>
              </a:rPr>
              <a:t>Visit and Follow 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hlinkClick r:id="rId3"/>
              </a:rPr>
              <a:t>Facebook</a:t>
            </a:r>
            <a:r>
              <a:rPr lang="en-US" sz="1800" dirty="0">
                <a:latin typeface="+mn-lt"/>
              </a:rPr>
              <a:t>, </a:t>
            </a:r>
            <a:r>
              <a:rPr lang="en-US" sz="1800" dirty="0">
                <a:latin typeface="+mn-lt"/>
                <a:hlinkClick r:id="rId4"/>
              </a:rPr>
              <a:t>Twitter</a:t>
            </a:r>
            <a:r>
              <a:rPr lang="en-US" sz="1800" dirty="0">
                <a:latin typeface="+mn-lt"/>
              </a:rPr>
              <a:t>, &amp; </a:t>
            </a:r>
            <a:r>
              <a:rPr lang="en-US" sz="1800" dirty="0">
                <a:latin typeface="+mn-lt"/>
                <a:hlinkClick r:id="rId5"/>
              </a:rPr>
              <a:t>Instagram</a:t>
            </a:r>
            <a:r>
              <a:rPr lang="en-US" sz="1800" dirty="0">
                <a:latin typeface="+mn-lt"/>
              </a:rPr>
              <a:t>: @</a:t>
            </a:r>
            <a:r>
              <a:rPr lang="en-US" sz="1800" dirty="0" err="1">
                <a:latin typeface="+mn-lt"/>
              </a:rPr>
              <a:t>GrassrootsMCH</a:t>
            </a:r>
            <a:r>
              <a:rPr lang="en-US" sz="1800" dirty="0">
                <a:latin typeface="+mn-lt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YouTube: </a:t>
            </a:r>
            <a:r>
              <a:rPr lang="en-US" sz="1800" dirty="0">
                <a:latin typeface="+mn-lt"/>
                <a:hlinkClick r:id="rId6"/>
              </a:rPr>
              <a:t>https://rb.gy/umyp7u</a:t>
            </a:r>
            <a:r>
              <a:rPr lang="en-US" sz="1800" dirty="0">
                <a:latin typeface="+mn-lt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LinkedIn: </a:t>
            </a:r>
            <a:r>
              <a:rPr lang="en-US" sz="1800" dirty="0">
                <a:latin typeface="+mn-lt"/>
                <a:hlinkClick r:id="rId7"/>
              </a:rPr>
              <a:t>https://rb.gy/4wjlf6</a:t>
            </a:r>
            <a:r>
              <a:rPr lang="en-US" sz="1800" dirty="0">
                <a:latin typeface="+mn-lt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NPR Marketplace: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https://www.marketplace.org/2023/01/03/indiana-group-helps-mothers-recently-released-from-prison-find-housing-and-jobs/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APHA TV Turman Film: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https://www.youtube.com/watch?v=RRE0W3jquwM&amp;list=PL9CZabk3nD4HBRBttLBd4-KWgilWKPctl&amp;index=17</a:t>
            </a:r>
            <a:endParaRPr lang="en-US" sz="18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D0133-6EF1-C44E-86DE-8C1FDD71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INDIANA UNIVERSITY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12630-DAC8-0C45-9696-549BADC0F7D9}"/>
              </a:ext>
            </a:extLst>
          </p:cNvPr>
          <p:cNvSpPr/>
          <p:nvPr/>
        </p:nvSpPr>
        <p:spPr>
          <a:xfrm>
            <a:off x="152400" y="5715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/>
              <a:t>© Dr. Jack Turman Jr., Do not use without permission. </a:t>
            </a:r>
          </a:p>
        </p:txBody>
      </p:sp>
    </p:spTree>
    <p:extLst>
      <p:ext uri="{BB962C8B-B14F-4D97-AF65-F5344CB8AC3E}">
        <p14:creationId xmlns:p14="http://schemas.microsoft.com/office/powerpoint/2010/main" val="273941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3C08-0137-5ED2-41A6-057D92ED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+mj-lt"/>
              </a:rPr>
              <a:t>Gratitude for Amazing Community Partners….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E0F45C-A885-5742-981A-FB8F36F3C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571495"/>
              </p:ext>
            </p:extLst>
          </p:nvPr>
        </p:nvGraphicFramePr>
        <p:xfrm>
          <a:off x="457200" y="1566863"/>
          <a:ext cx="8229600" cy="427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73C37-CBE9-AA24-88B8-27491C94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</p:spTree>
    <p:extLst>
      <p:ext uri="{BB962C8B-B14F-4D97-AF65-F5344CB8AC3E}">
        <p14:creationId xmlns:p14="http://schemas.microsoft.com/office/powerpoint/2010/main" val="120190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>
                <a:latin typeface="+mj-lt"/>
              </a:rPr>
              <a:t>Women: The Fastest Growing Prison Population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7B9711-66F1-3E6F-3EB3-B4651A045A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475% increase from 1980-2020 (The Sentencing Project,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80% of women incarcerated are mothers, responsible for care of their children (Swavola et al,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2000 children born to incarcerated women annually (Clarke and Adashi, 2011)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59% have history of substance use disorder (Wang et al.,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Characteristics: 40% drug crimes, 40% Black, 16% Hispanic (aclu.org)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More likely to have mental health disorder than justice involved men, or women in general population</a:t>
            </a:r>
          </a:p>
          <a:p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962900" y="5639752"/>
            <a:ext cx="655320" cy="376238"/>
          </a:xfrm>
          <a:prstGeom prst="rect">
            <a:avLst/>
          </a:prstGeom>
          <a:blipFill dpi="0" rotWithShape="1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ICPA2022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FB072E-4BF9-E7BA-FE29-519F7FBDE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58" y="2226468"/>
            <a:ext cx="4110819" cy="2523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5DC30E-3A4A-430E-101E-E1D61D6FAEFD}"/>
              </a:ext>
            </a:extLst>
          </p:cNvPr>
          <p:cNvSpPr/>
          <p:nvPr/>
        </p:nvSpPr>
        <p:spPr>
          <a:xfrm>
            <a:off x="4773758" y="4791014"/>
            <a:ext cx="41108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/>
              <a:t>https://thecrimereport.org/2021/08/24/prisons-fail-to-address-needs-of-pregnant-incarcerees-report/</a:t>
            </a:r>
          </a:p>
        </p:txBody>
      </p:sp>
    </p:spTree>
    <p:extLst>
      <p:ext uri="{BB962C8B-B14F-4D97-AF65-F5344CB8AC3E}">
        <p14:creationId xmlns:p14="http://schemas.microsoft.com/office/powerpoint/2010/main" val="44403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>
                <a:latin typeface="+mj-lt"/>
              </a:rPr>
              <a:t>Mothers and Babies in Prison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latin typeface="+mn-lt"/>
              </a:rPr>
              <a:t>Indiana is one of 9 states with a nursery unit in its women’s prison - Officer Breann Leath Maternal and Child Unit (formerly Wee Ones Nursery)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From 3/2008-present: 365 women admitted to Nursery Unit/average of 24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Transitional Healthcare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Largest prison nursery reported as there is no space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Only one with on-site pediatrics clinic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Little data on number of prisons with nursery programs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BB2CB-1BD8-6021-7590-F9B04364FE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>
                <a:latin typeface="+mn-lt"/>
              </a:rPr>
              <a:t>Participation in nursery programs: </a:t>
            </a:r>
          </a:p>
          <a:p>
            <a:pPr lvl="1"/>
            <a:r>
              <a:rPr lang="en-US" sz="2000"/>
              <a:t>Lower recidivism rates </a:t>
            </a:r>
          </a:p>
          <a:p>
            <a:pPr lvl="1"/>
            <a:r>
              <a:rPr lang="en-US" sz="2000"/>
              <a:t>Improve parenting efficacy </a:t>
            </a:r>
          </a:p>
          <a:p>
            <a:pPr lvl="1"/>
            <a:r>
              <a:rPr lang="en-US" sz="2000"/>
              <a:t>No adverse effects on children</a:t>
            </a:r>
          </a:p>
          <a:p>
            <a:pPr lvl="1"/>
            <a:r>
              <a:rPr lang="en-US" sz="2000"/>
              <a:t>Prevention of foster care placements </a:t>
            </a:r>
            <a:r>
              <a:rPr lang="en-US" sz="900"/>
              <a:t>(https://www.prisonlegalnews.org/news/publications/womens-prison-assoc-report-on-prison-nurseries-and-community-alternatives-2009/) </a:t>
            </a:r>
          </a:p>
          <a:p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962900" y="5639752"/>
            <a:ext cx="655320" cy="376238"/>
          </a:xfrm>
          <a:prstGeom prst="rect">
            <a:avLst/>
          </a:prstGeom>
          <a:blipFill dpi="0" rotWithShape="1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ICPA2022</a:t>
            </a:r>
          </a:p>
        </p:txBody>
      </p:sp>
    </p:spTree>
    <p:extLst>
      <p:ext uri="{BB962C8B-B14F-4D97-AF65-F5344CB8AC3E}">
        <p14:creationId xmlns:p14="http://schemas.microsoft.com/office/powerpoint/2010/main" val="33945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060CE1-ED7A-E441-BF04-31E29C5E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81000"/>
            <a:ext cx="6820195" cy="1088495"/>
          </a:xfrm>
        </p:spPr>
        <p:txBody>
          <a:bodyPr>
            <a:noAutofit/>
          </a:bodyPr>
          <a:lstStyle/>
          <a:p>
            <a:r>
              <a:rPr lang="en-US">
                <a:latin typeface="+mj-lt"/>
              </a:rPr>
              <a:t>Complexity of Mothers in the Justice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5AE5F-9F0E-B544-85B7-FB449ACE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INDIANA UNIVERSITY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CCBBD5F-EE1E-C947-B1FB-88C4BCA9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015284"/>
              </p:ext>
            </p:extLst>
          </p:nvPr>
        </p:nvGraphicFramePr>
        <p:xfrm>
          <a:off x="239882" y="2362200"/>
          <a:ext cx="8664235" cy="167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75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>
                <a:latin typeface="+mj-lt"/>
              </a:rPr>
              <a:t>Community Realities Facing Mother/Baby Pairs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1" indent="-171450"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>
                <a:ea typeface="Verdana"/>
                <a:sym typeface="Verdana"/>
              </a:rPr>
              <a:t>Complex web of services (location and context dependent)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sz="1800">
                <a:ea typeface="Verdana"/>
                <a:sym typeface="Verdana"/>
              </a:rPr>
              <a:t>Barriers to navigating and understanding this web of services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sz="1800">
                <a:ea typeface="Verdana"/>
                <a:sym typeface="Verdana"/>
              </a:rPr>
              <a:t>Lack of stable, safe housing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>
                <a:ea typeface="Verdana"/>
                <a:sym typeface="Verdana"/>
              </a:rPr>
              <a:t>Return to poor social networks (domestic violence, triggers for substance use) 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>
                <a:ea typeface="Verdana"/>
                <a:sym typeface="Verdana"/>
              </a:rPr>
              <a:t>Social Stigma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>
                <a:ea typeface="Verdana"/>
                <a:sym typeface="Verdana"/>
              </a:rPr>
              <a:t>Maternal Guilt and Lack of Parenting Skills (Robison and Hughes Miller, 2016)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962900" y="5639752"/>
            <a:ext cx="655320" cy="376238"/>
          </a:xfrm>
          <a:prstGeom prst="rect">
            <a:avLst/>
          </a:prstGeom>
          <a:blipFill dpi="0" rotWithShape="1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GB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ICPA2022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D0C8A-EBA2-5D95-1C0C-E38ED27D1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646" y="2294456"/>
            <a:ext cx="1926842" cy="2269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7E5FA1-7D3D-C777-40B4-284CB77FA73D}"/>
              </a:ext>
            </a:extLst>
          </p:cNvPr>
          <p:cNvSpPr/>
          <p:nvPr/>
        </p:nvSpPr>
        <p:spPr>
          <a:xfrm>
            <a:off x="5026300" y="4732734"/>
            <a:ext cx="382745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/>
              <a:t>https://hub.jhu.edu/magazine/2019/winter/pregnant-behind-bars-2501-em0-art1-nr-health-politics/</a:t>
            </a:r>
          </a:p>
        </p:txBody>
      </p:sp>
    </p:spTree>
    <p:extLst>
      <p:ext uri="{BB962C8B-B14F-4D97-AF65-F5344CB8AC3E}">
        <p14:creationId xmlns:p14="http://schemas.microsoft.com/office/powerpoint/2010/main" val="194291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700" y="418506"/>
            <a:ext cx="6753332" cy="994172"/>
          </a:xfrm>
        </p:spPr>
        <p:txBody>
          <a:bodyPr>
            <a:noAutofit/>
          </a:bodyPr>
          <a:lstStyle/>
          <a:p>
            <a:pPr algn="ctr"/>
            <a:r>
              <a:rPr lang="en-GB" sz="2400">
                <a:latin typeface="+mj-lt"/>
              </a:rPr>
              <a:t>Building on the Great Work of the Transitional Healthcare Team (THT) of the Indiana Dept. of Correction (IDOC)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324" y="1746647"/>
            <a:ext cx="8437353" cy="3364706"/>
          </a:xfrm>
        </p:spPr>
        <p:txBody>
          <a:bodyPr>
            <a:noAutofit/>
          </a:bodyPr>
          <a:lstStyle/>
          <a:p>
            <a:r>
              <a:rPr lang="en-US" sz="2400">
                <a:latin typeface="+mn-lt"/>
              </a:rPr>
              <a:t>Cares for Mother/Baby Pair in Leath Nursery and at release: </a:t>
            </a:r>
          </a:p>
          <a:p>
            <a:pPr lvl="1"/>
            <a:r>
              <a:rPr lang="en-US" sz="2400">
                <a:latin typeface="+mn-lt"/>
              </a:rPr>
              <a:t>Food security services (WIC) transferred to county of release</a:t>
            </a:r>
          </a:p>
          <a:p>
            <a:pPr lvl="1"/>
            <a:r>
              <a:rPr lang="en-US" sz="2400">
                <a:latin typeface="+mn-lt"/>
              </a:rPr>
              <a:t>All mom/baby pairs have active healthcare coverage, 30-day supply and 30-day script for mental health meds, 7 day and 30-day script for physical health meds</a:t>
            </a:r>
          </a:p>
          <a:p>
            <a:pPr lvl="1"/>
            <a:r>
              <a:rPr lang="en-US" sz="2400">
                <a:latin typeface="+mn-lt"/>
              </a:rPr>
              <a:t>Expedited childcare vouchers, set up pediatric appointments, vaccination schedule, options for birth control</a:t>
            </a:r>
          </a:p>
          <a:p>
            <a:pPr lvl="1"/>
            <a:r>
              <a:rPr lang="en-US" sz="2400">
                <a:latin typeface="+mn-lt"/>
              </a:rPr>
              <a:t>Provides car seat, safe sleep training (Pack N’Play Kit)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962900" y="5639752"/>
            <a:ext cx="655320" cy="376238"/>
          </a:xfrm>
          <a:prstGeom prst="rect">
            <a:avLst/>
          </a:prstGeom>
          <a:blipFill dpi="0" rotWithShape="1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GB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ICPA2022</a:t>
            </a:r>
          </a:p>
        </p:txBody>
      </p:sp>
    </p:spTree>
    <p:extLst>
      <p:ext uri="{BB962C8B-B14F-4D97-AF65-F5344CB8AC3E}">
        <p14:creationId xmlns:p14="http://schemas.microsoft.com/office/powerpoint/2010/main" val="197860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8283-3FEF-B274-F07C-692C912F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Who We Serve and 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004A-AAA4-5058-03CA-5782226517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26 total mother/baby pairs over </a:t>
            </a:r>
            <a:r>
              <a:rPr lang="en-US">
                <a:latin typeface="+mn-lt"/>
              </a:rPr>
              <a:t>30 months:</a:t>
            </a:r>
            <a:endParaRPr lang="en-US" dirty="0">
              <a:latin typeface="+mn-lt"/>
            </a:endParaRPr>
          </a:p>
          <a:p>
            <a:pPr lvl="1"/>
            <a:r>
              <a:rPr lang="en-US" dirty="0"/>
              <a:t>5 Mother/Baby pairs completed</a:t>
            </a:r>
          </a:p>
          <a:p>
            <a:pPr lvl="1"/>
            <a:r>
              <a:rPr lang="en-US" dirty="0"/>
              <a:t>21 Ongoing Mother/Baby pairs</a:t>
            </a:r>
          </a:p>
          <a:p>
            <a:r>
              <a:rPr lang="en-US" dirty="0">
                <a:latin typeface="+mn-lt"/>
              </a:rPr>
              <a:t>Narcotics, theft, assault, prostitution</a:t>
            </a:r>
          </a:p>
          <a:p>
            <a:pPr lvl="1"/>
            <a:r>
              <a:rPr lang="en-US" dirty="0"/>
              <a:t>Back story: victims of domestic violence, child abuse/neglect, sexual assaults, poverty, social isolation</a:t>
            </a:r>
          </a:p>
          <a:p>
            <a:r>
              <a:rPr lang="en-US" dirty="0">
                <a:latin typeface="+mn-lt"/>
              </a:rPr>
              <a:t>23 White/3 Black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7B22-2AF7-A1CA-9B8B-0BC01D8D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INDIANA UNIVERSITY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39C11-6761-FDD0-DA9A-5F41EABA4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391708"/>
            <a:ext cx="3352800" cy="44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2399"/>
      </p:ext>
    </p:extLst>
  </p:cSld>
  <p:clrMapOvr>
    <a:masterClrMapping/>
  </p:clrMapOvr>
</p:sld>
</file>

<file path=ppt/theme/theme1.xml><?xml version="1.0" encoding="utf-8"?>
<a:theme xmlns:a="http://schemas.openxmlformats.org/drawingml/2006/main" name="IU_Powerpoint_Traditional">
  <a:themeElements>
    <a:clrScheme name="IU Gold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F3E6B5"/>
      </a:accent2>
      <a:accent3>
        <a:srgbClr val="B88020"/>
      </a:accent3>
      <a:accent4>
        <a:srgbClr val="36291E"/>
      </a:accent4>
      <a:accent5>
        <a:srgbClr val="89CDC1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18757</TotalTime>
  <Words>1409</Words>
  <Application>Microsoft Macintosh PowerPoint</Application>
  <PresentationFormat>On-screen Show (4:3)</PresentationFormat>
  <Paragraphs>190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Georgia Pro</vt:lpstr>
      <vt:lpstr>Verdana</vt:lpstr>
      <vt:lpstr>IU_Powerpoint_Traditional</vt:lpstr>
      <vt:lpstr>Custom Design</vt:lpstr>
      <vt:lpstr>Mothers on the Rise: Advancing the HUMAN RiGHTs of Mothers experiencing INcarceration</vt:lpstr>
      <vt:lpstr>Starting with Gratitude…..</vt:lpstr>
      <vt:lpstr>Gratitude for Amazing Community Partners….</vt:lpstr>
      <vt:lpstr>Women: The Fastest Growing Prison Population</vt:lpstr>
      <vt:lpstr>Mothers and Babies in Prison</vt:lpstr>
      <vt:lpstr>Complexity of Mothers in the Justice System</vt:lpstr>
      <vt:lpstr>Community Realities Facing Mother/Baby Pairs</vt:lpstr>
      <vt:lpstr>Building on the Great Work of the Transitional Healthcare Team (THT) of the Indiana Dept. of Correction (IDOC)</vt:lpstr>
      <vt:lpstr>Who We Serve and Where</vt:lpstr>
      <vt:lpstr>What We Do…. (Mager et al, 2022)</vt:lpstr>
      <vt:lpstr>Our Service Team and Outreach</vt:lpstr>
      <vt:lpstr>Mothers’ Engagement with Our Positive Social Network</vt:lpstr>
      <vt:lpstr>PowerPoint Presentation</vt:lpstr>
      <vt:lpstr>Results: Mothers’ Engagement with Justice System</vt:lpstr>
      <vt:lpstr>Results: Building the Capacity of Duty Bearers</vt:lpstr>
      <vt:lpstr>Advancing Equity in Early Childhood Education Promises of Parenting Program</vt:lpstr>
      <vt:lpstr>The Resources for Infant Educarers (RIE) Approach</vt:lpstr>
      <vt:lpstr>Initial Outcomes of Pilot - Weekly Session for 8 Weeks</vt:lpstr>
      <vt:lpstr>PowerPoint Presentation</vt:lpstr>
      <vt:lpstr>To Learn More….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Turman, Jack Edward</cp:lastModifiedBy>
  <cp:revision>528</cp:revision>
  <cp:lastPrinted>2022-06-15T13:24:34Z</cp:lastPrinted>
  <dcterms:created xsi:type="dcterms:W3CDTF">2014-07-09T17:11:05Z</dcterms:created>
  <dcterms:modified xsi:type="dcterms:W3CDTF">2023-05-03T18:49:12Z</dcterms:modified>
</cp:coreProperties>
</file>