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Lst>
  <p:notesMasterIdLst>
    <p:notesMasterId r:id="rId43"/>
  </p:notesMasterIdLst>
  <p:sldIdLst>
    <p:sldId id="308" r:id="rId2"/>
    <p:sldId id="258" r:id="rId3"/>
    <p:sldId id="303" r:id="rId4"/>
    <p:sldId id="264" r:id="rId5"/>
    <p:sldId id="265" r:id="rId6"/>
    <p:sldId id="266" r:id="rId7"/>
    <p:sldId id="267" r:id="rId8"/>
    <p:sldId id="302" r:id="rId9"/>
    <p:sldId id="269" r:id="rId10"/>
    <p:sldId id="270" r:id="rId11"/>
    <p:sldId id="271" r:id="rId12"/>
    <p:sldId id="272" r:id="rId13"/>
    <p:sldId id="273" r:id="rId14"/>
    <p:sldId id="304" r:id="rId15"/>
    <p:sldId id="275" r:id="rId16"/>
    <p:sldId id="276" r:id="rId17"/>
    <p:sldId id="277" r:id="rId18"/>
    <p:sldId id="278" r:id="rId19"/>
    <p:sldId id="305" r:id="rId20"/>
    <p:sldId id="280" r:id="rId21"/>
    <p:sldId id="282" r:id="rId22"/>
    <p:sldId id="283" r:id="rId23"/>
    <p:sldId id="284" r:id="rId24"/>
    <p:sldId id="285" r:id="rId25"/>
    <p:sldId id="286" r:id="rId26"/>
    <p:sldId id="287" r:id="rId27"/>
    <p:sldId id="288" r:id="rId28"/>
    <p:sldId id="289" r:id="rId29"/>
    <p:sldId id="290" r:id="rId30"/>
    <p:sldId id="291" r:id="rId31"/>
    <p:sldId id="292" r:id="rId32"/>
    <p:sldId id="293" r:id="rId33"/>
    <p:sldId id="294" r:id="rId34"/>
    <p:sldId id="295" r:id="rId35"/>
    <p:sldId id="296" r:id="rId36"/>
    <p:sldId id="297" r:id="rId37"/>
    <p:sldId id="306" r:id="rId38"/>
    <p:sldId id="299" r:id="rId39"/>
    <p:sldId id="300" r:id="rId40"/>
    <p:sldId id="301" r:id="rId41"/>
    <p:sldId id="309"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4797"/>
    <a:srgbClr val="122C41"/>
    <a:srgbClr val="0070C0"/>
    <a:srgbClr val="FDDC00"/>
    <a:srgbClr val="FF7351"/>
    <a:srgbClr val="8A8D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31" autoAdjust="0"/>
    <p:restoredTop sz="86401" autoAdjust="0"/>
  </p:normalViewPr>
  <p:slideViewPr>
    <p:cSldViewPr snapToGrid="0">
      <p:cViewPr varScale="1">
        <p:scale>
          <a:sx n="41" d="100"/>
          <a:sy n="41" d="100"/>
        </p:scale>
        <p:origin x="518" y="29"/>
      </p:cViewPr>
      <p:guideLst>
        <p:guide orient="horz" pos="2160"/>
        <p:guide pos="3840"/>
      </p:guideLst>
    </p:cSldViewPr>
  </p:slideViewPr>
  <p:outlineViewPr>
    <p:cViewPr>
      <p:scale>
        <a:sx n="33" d="100"/>
        <a:sy n="33" d="100"/>
      </p:scale>
      <p:origin x="0" y="-2872"/>
    </p:cViewPr>
  </p:outlineViewPr>
  <p:notesTextViewPr>
    <p:cViewPr>
      <p:scale>
        <a:sx n="150" d="100"/>
        <a:sy n="15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8FC4DD-2CD5-4738-B6C6-40832DD02F3E}" type="datetimeFigureOut">
              <a:rPr lang="en-US" smtClean="0"/>
              <a:t>10/4/2021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97B941-967F-4308-B253-F22E97F2B7DE}" type="slidenum">
              <a:rPr lang="en-US" smtClean="0"/>
              <a:t>‹#›</a:t>
            </a:fld>
            <a:endParaRPr lang="en-US"/>
          </a:p>
        </p:txBody>
      </p:sp>
    </p:spTree>
    <p:extLst>
      <p:ext uri="{BB962C8B-B14F-4D97-AF65-F5344CB8AC3E}">
        <p14:creationId xmlns:p14="http://schemas.microsoft.com/office/powerpoint/2010/main" val="3463489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Today</a:t>
            </a:r>
            <a:r>
              <a:rPr lang="en-US" baseline="0" dirty="0"/>
              <a:t> we are going to talk about e-cigarettes.</a:t>
            </a:r>
          </a:p>
          <a:p>
            <a:endParaRPr lang="en-US" dirty="0"/>
          </a:p>
        </p:txBody>
      </p:sp>
      <p:sp>
        <p:nvSpPr>
          <p:cNvPr id="4" name="Slide Number Placeholder 3"/>
          <p:cNvSpPr>
            <a:spLocks noGrp="1"/>
          </p:cNvSpPr>
          <p:nvPr>
            <p:ph type="sldNum" sz="quarter" idx="5"/>
          </p:nvPr>
        </p:nvSpPr>
        <p:spPr/>
        <p:txBody>
          <a:bodyPr/>
          <a:lstStyle/>
          <a:p>
            <a:fld id="{B897B941-967F-4308-B253-F22E97F2B7DE}" type="slidenum">
              <a:rPr lang="en-US" smtClean="0"/>
              <a:t>1</a:t>
            </a:fld>
            <a:endParaRPr lang="en-US"/>
          </a:p>
        </p:txBody>
      </p:sp>
    </p:spTree>
    <p:extLst>
      <p:ext uri="{BB962C8B-B14F-4D97-AF65-F5344CB8AC3E}">
        <p14:creationId xmlns:p14="http://schemas.microsoft.com/office/powerpoint/2010/main" val="674055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a:t>
            </a:r>
            <a:r>
              <a:rPr lang="en-US" sz="1200" kern="1200" baseline="0" dirty="0">
                <a:solidFill>
                  <a:schemeClr val="tx1"/>
                </a:solidFill>
                <a:effectLst/>
                <a:latin typeface="+mn-lt"/>
                <a:ea typeface="+mn-ea"/>
                <a:cs typeface="+mn-cs"/>
              </a:rPr>
              <a:t> you will see the dictionary definition of nicotine. We don’t expect you to know what all of these things are, but it’s important to have a</a:t>
            </a:r>
            <a:r>
              <a:rPr lang="en-US" sz="1200" kern="1200" dirty="0">
                <a:solidFill>
                  <a:schemeClr val="tx1"/>
                </a:solidFill>
                <a:effectLst/>
                <a:latin typeface="+mn-lt"/>
                <a:ea typeface="+mn-ea"/>
                <a:cs typeface="+mn-cs"/>
              </a:rPr>
              <a:t> basic understanding of what nicotine is before you can understand why using an e-cigarette is risky. </a:t>
            </a:r>
          </a:p>
          <a:p>
            <a:endParaRPr lang="en-US" dirty="0">
              <a:effectLst/>
            </a:endParaRPr>
          </a:p>
          <a:p>
            <a:r>
              <a:rPr lang="en-US" sz="1200" kern="1200" dirty="0">
                <a:solidFill>
                  <a:schemeClr val="tx1"/>
                </a:solidFill>
                <a:effectLst/>
                <a:latin typeface="+mn-lt"/>
                <a:ea typeface="+mn-ea"/>
                <a:cs typeface="+mn-cs"/>
              </a:rPr>
              <a:t>Nicotine is a drug found in tobacco plants. It’s also frequently used in insecticides to kill bugs. When you are hanging out with your friends, would you want to take a puff of insecticide? </a:t>
            </a:r>
          </a:p>
          <a:p>
            <a:endParaRPr lang="en-US" dirty="0">
              <a:effectLst/>
            </a:endParaRPr>
          </a:p>
          <a:p>
            <a:r>
              <a:rPr lang="en-US" sz="1200" kern="1200" dirty="0">
                <a:solidFill>
                  <a:schemeClr val="tx1"/>
                </a:solidFill>
                <a:effectLst/>
                <a:latin typeface="+mn-lt"/>
                <a:ea typeface="+mn-ea"/>
                <a:cs typeface="+mn-cs"/>
              </a:rPr>
              <a:t>Also, you should know that nicotine is the drug found in tobacco products that makes them addictive. That means that once you use it, your body will continue to want more. </a:t>
            </a:r>
          </a:p>
          <a:p>
            <a:endParaRPr lang="en-US" dirty="0">
              <a:effectLst/>
            </a:endParaRPr>
          </a:p>
          <a:p>
            <a:r>
              <a:rPr lang="en-US" sz="1200" kern="1200" dirty="0">
                <a:solidFill>
                  <a:schemeClr val="tx1"/>
                </a:solidFill>
                <a:effectLst/>
                <a:latin typeface="+mn-lt"/>
                <a:ea typeface="+mn-ea"/>
                <a:cs typeface="+mn-cs"/>
              </a:rPr>
              <a:t>When you use e-cigarettes, nicotine is quickly absorbed into your body and goes directly to your brain. Nicotine activates areas of the brain that make you feel satisfied and happy. Putting nicotine in your body is dangerously addictive, and it can also prime your brain for addiction to other tobacco products, or even harder drugs, like cocaine. </a:t>
            </a:r>
            <a:endParaRPr lang="en-US" dirty="0">
              <a:effectLst/>
            </a:endParaRPr>
          </a:p>
        </p:txBody>
      </p:sp>
      <p:sp>
        <p:nvSpPr>
          <p:cNvPr id="4" name="Slide Number Placeholder 3"/>
          <p:cNvSpPr>
            <a:spLocks noGrp="1"/>
          </p:cNvSpPr>
          <p:nvPr>
            <p:ph type="sldNum" sz="quarter" idx="10"/>
          </p:nvPr>
        </p:nvSpPr>
        <p:spPr/>
        <p:txBody>
          <a:bodyPr/>
          <a:lstStyle/>
          <a:p>
            <a:fld id="{B897B941-967F-4308-B253-F22E97F2B7DE}" type="slidenum">
              <a:rPr lang="en-US" smtClean="0"/>
              <a:t>10</a:t>
            </a:fld>
            <a:endParaRPr lang="en-US"/>
          </a:p>
        </p:txBody>
      </p:sp>
    </p:spTree>
    <p:extLst>
      <p:ext uri="{BB962C8B-B14F-4D97-AF65-F5344CB8AC3E}">
        <p14:creationId xmlns:p14="http://schemas.microsoft.com/office/powerpoint/2010/main" val="2548118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baseline="0">
                <a:solidFill>
                  <a:schemeClr val="tx1"/>
                </a:solidFill>
              </a:rPr>
              <a:t>So we’ve told you what nicotine is, but did you know there are different types of nicotine? </a:t>
            </a:r>
          </a:p>
          <a:p>
            <a:endParaRPr lang="en-US" sz="1200" b="0" baseline="0">
              <a:solidFill>
                <a:schemeClr val="tx1"/>
              </a:solidFill>
            </a:endParaRPr>
          </a:p>
          <a:p>
            <a:r>
              <a:rPr lang="en-US" sz="1200" b="0" baseline="0">
                <a:solidFill>
                  <a:schemeClr val="tx1"/>
                </a:solidFill>
              </a:rPr>
              <a:t>Some of you may have taken chemistry already, or you might be taking it in a few years. So you may know about the pH scale, which measures what chemicals are in liquids, such as in a swimming pool or a hot tub. </a:t>
            </a:r>
            <a:endParaRPr lang="en-US"/>
          </a:p>
          <a:p>
            <a:endParaRPr lang="en-US"/>
          </a:p>
          <a:p>
            <a:r>
              <a:rPr lang="en-US"/>
              <a:t>So why are we showing you this? Well,</a:t>
            </a:r>
            <a:r>
              <a:rPr lang="en-US" baseline="0"/>
              <a:t> pH matters when it comes to how harsh nicotine is on your body, particularly your throat when you’re inhaling it. </a:t>
            </a:r>
            <a:endParaRPr lang="en-US"/>
          </a:p>
          <a:p>
            <a:endParaRPr lang="en-US" sz="1200" b="0" baseline="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baseline="0">
                <a:solidFill>
                  <a:schemeClr val="tx1"/>
                </a:solidFill>
              </a:rPr>
              <a:t>Most nicotine in cigarettes and e-cigarettes is what we call free-base nicotine, which means it’s very blue on the pH scale. The more blue on the scale, the more volatile or crazy it’s going to be, which means that it will be harsher on your throat.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baseline="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a:solidFill>
                  <a:schemeClr val="tx1"/>
                </a:solidFill>
              </a:rPr>
              <a:t>But get this: manufacturers of JUUL</a:t>
            </a:r>
            <a:r>
              <a:rPr lang="en-US" sz="1200" b="0" baseline="0">
                <a:solidFill>
                  <a:schemeClr val="tx1"/>
                </a:solidFill>
              </a:rPr>
              <a:t> have found a way around the harshness factor. They added a chemical to the nicotine, which causes it to become more red on the pH scale. By making it more red, it then becomes what we call nicotine salts, rather than free-base nicotine.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baseline="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baseline="0">
                <a:solidFill>
                  <a:schemeClr val="tx1"/>
                </a:solidFill>
              </a:rPr>
              <a:t>Nicotine salts are less harsh on your throat. This is of particular concern for young people because it allows for nicotine to be used more easily, which increases the likelihood of trying an e-cigarette and getting hooked. </a:t>
            </a:r>
          </a:p>
        </p:txBody>
      </p:sp>
      <p:sp>
        <p:nvSpPr>
          <p:cNvPr id="4" name="Slide Number Placeholder 3"/>
          <p:cNvSpPr>
            <a:spLocks noGrp="1"/>
          </p:cNvSpPr>
          <p:nvPr>
            <p:ph type="sldNum" sz="quarter" idx="10"/>
          </p:nvPr>
        </p:nvSpPr>
        <p:spPr/>
        <p:txBody>
          <a:bodyPr/>
          <a:lstStyle/>
          <a:p>
            <a:fld id="{B897B941-967F-4308-B253-F22E97F2B7DE}" type="slidenum">
              <a:rPr lang="en-US" smtClean="0"/>
              <a:t>11</a:t>
            </a:fld>
            <a:endParaRPr lang="en-US"/>
          </a:p>
        </p:txBody>
      </p:sp>
    </p:spTree>
    <p:extLst>
      <p:ext uri="{BB962C8B-B14F-4D97-AF65-F5344CB8AC3E}">
        <p14:creationId xmlns:p14="http://schemas.microsoft.com/office/powerpoint/2010/main" val="6037801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Pct val="100000"/>
              <a:buFont typeface="Arial"/>
              <a:buNone/>
              <a:tabLst/>
              <a:defRPr sz="1800"/>
            </a:pPr>
            <a:r>
              <a:rPr lang="en-US">
                <a:effectLst/>
              </a:rPr>
              <a:t>All JUUL e-cigarettes have a high level of nicotine – among the highest of e-cigarettes on the market. </a:t>
            </a:r>
          </a:p>
          <a:p>
            <a:pPr marL="0" marR="0" lvl="0" indent="0" algn="l" defTabSz="914400" rtl="0" eaLnBrk="1" fontAlgn="auto" latinLnBrk="0" hangingPunct="1">
              <a:lnSpc>
                <a:spcPct val="100000"/>
              </a:lnSpc>
              <a:spcBef>
                <a:spcPts val="0"/>
              </a:spcBef>
              <a:spcAft>
                <a:spcPts val="0"/>
              </a:spcAft>
              <a:buClrTx/>
              <a:buSzPct val="100000"/>
              <a:buFont typeface="Arial"/>
              <a:buNone/>
              <a:tabLst/>
              <a:defRPr sz="1800"/>
            </a:pPr>
            <a:endParaRPr lang="en-US" sz="1200">
              <a:effectLst/>
            </a:endParaRPr>
          </a:p>
          <a:p>
            <a:pPr marL="0" marR="0" lvl="0" indent="0" algn="l" defTabSz="914400" rtl="0" eaLnBrk="1" fontAlgn="auto" latinLnBrk="0" hangingPunct="1">
              <a:lnSpc>
                <a:spcPct val="100000"/>
              </a:lnSpc>
              <a:spcBef>
                <a:spcPts val="0"/>
              </a:spcBef>
              <a:spcAft>
                <a:spcPts val="0"/>
              </a:spcAft>
              <a:buClrTx/>
              <a:buSzPct val="100000"/>
              <a:buFont typeface="Arial"/>
              <a:buNone/>
              <a:tabLst/>
              <a:defRPr sz="1800"/>
            </a:pPr>
            <a:r>
              <a:rPr lang="en-US" sz="1200"/>
              <a:t>JUUL’s nicotine liquid refills are called “pods.” </a:t>
            </a:r>
            <a:r>
              <a:rPr lang="en-US" sz="1200">
                <a:effectLst/>
              </a:rPr>
              <a:t>A</a:t>
            </a:r>
            <a:r>
              <a:rPr lang="en-US">
                <a:effectLst/>
              </a:rPr>
              <a:t> single JUUL pod contains at</a:t>
            </a:r>
            <a:r>
              <a:rPr lang="en-US" baseline="0">
                <a:effectLst/>
              </a:rPr>
              <a:t> least as</a:t>
            </a:r>
            <a:r>
              <a:rPr lang="en-US">
                <a:effectLst/>
              </a:rPr>
              <a:t> much nicotine as a pack of 20 regular cigarettes. </a:t>
            </a:r>
          </a:p>
          <a:p>
            <a:pPr marL="0" marR="0" lvl="0" indent="0" algn="l" defTabSz="914400" rtl="0" eaLnBrk="1" fontAlgn="auto" latinLnBrk="0" hangingPunct="1">
              <a:lnSpc>
                <a:spcPct val="100000"/>
              </a:lnSpc>
              <a:spcBef>
                <a:spcPts val="0"/>
              </a:spcBef>
              <a:spcAft>
                <a:spcPts val="0"/>
              </a:spcAft>
              <a:buClrTx/>
              <a:buSzPct val="100000"/>
              <a:buFont typeface="Arial"/>
              <a:buNone/>
              <a:tabLst/>
              <a:defRPr sz="1800"/>
            </a:pPr>
            <a:endParaRPr lang="en-US" b="0" baseline="0">
              <a:latin typeface="Times New Roman" panose="02020603050405020304" pitchFamily="18" charset="0"/>
              <a:ea typeface="Arial"/>
              <a:cs typeface="Times New Roman" panose="02020603050405020304" pitchFamily="18" charset="0"/>
              <a:sym typeface="Arial"/>
            </a:endParaRPr>
          </a:p>
          <a:p>
            <a:pPr marL="0" lvl="0" indent="0">
              <a:lnSpc>
                <a:spcPct val="100000"/>
              </a:lnSpc>
              <a:buSzPct val="100000"/>
              <a:buFont typeface="Arial"/>
              <a:buNone/>
              <a:defRPr sz="1800"/>
            </a:pPr>
            <a:r>
              <a:rPr lang="en-US" b="0" baseline="0">
                <a:latin typeface="Times New Roman" panose="02020603050405020304" pitchFamily="18" charset="0"/>
                <a:ea typeface="Arial"/>
                <a:cs typeface="Times New Roman" panose="02020603050405020304" pitchFamily="18" charset="0"/>
                <a:sym typeface="Arial"/>
              </a:rPr>
              <a:t>Some other brands have even more nicotine. </a:t>
            </a:r>
          </a:p>
        </p:txBody>
      </p:sp>
      <p:sp>
        <p:nvSpPr>
          <p:cNvPr id="4" name="Slide Number Placeholder 3"/>
          <p:cNvSpPr>
            <a:spLocks noGrp="1"/>
          </p:cNvSpPr>
          <p:nvPr>
            <p:ph type="sldNum" sz="quarter" idx="10"/>
          </p:nvPr>
        </p:nvSpPr>
        <p:spPr/>
        <p:txBody>
          <a:bodyPr/>
          <a:lstStyle/>
          <a:p>
            <a:fld id="{B897B941-967F-4308-B253-F22E97F2B7DE}" type="slidenum">
              <a:rPr lang="en-US" smtClean="0"/>
              <a:t>12</a:t>
            </a:fld>
            <a:endParaRPr lang="en-US"/>
          </a:p>
        </p:txBody>
      </p:sp>
    </p:spTree>
    <p:extLst>
      <p:ext uri="{BB962C8B-B14F-4D97-AF65-F5344CB8AC3E}">
        <p14:creationId xmlns:p14="http://schemas.microsoft.com/office/powerpoint/2010/main" val="27846012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Now</a:t>
            </a:r>
            <a:r>
              <a:rPr lang="en-US" b="0" baseline="0"/>
              <a:t> that we’ve learned about the risks of nicotine, let’s talk about why that matters for your health. </a:t>
            </a:r>
          </a:p>
          <a:p>
            <a:endParaRPr lang="en-US" b="0" baseline="0"/>
          </a:p>
          <a:p>
            <a:r>
              <a:rPr lang="en-US" b="0" baseline="0"/>
              <a:t>In this section, we’ll talk about a variety of risks from e-cigarette use. </a:t>
            </a:r>
          </a:p>
          <a:p>
            <a:endParaRPr lang="en-US" b="0" baseline="0"/>
          </a:p>
          <a:p>
            <a:r>
              <a:rPr lang="en-US" b="0" baseline="0"/>
              <a:t>Let’s start with the brain. </a:t>
            </a:r>
            <a:endParaRPr lang="en-US" b="0"/>
          </a:p>
          <a:p>
            <a:endParaRPr lang="en-US" b="0" baseline="0"/>
          </a:p>
          <a:p>
            <a:r>
              <a:rPr lang="en-US" b="0" baseline="0"/>
              <a:t>Let’s check in again – True or False: Nicotine harms brain development.</a:t>
            </a:r>
          </a:p>
        </p:txBody>
      </p:sp>
      <p:sp>
        <p:nvSpPr>
          <p:cNvPr id="4" name="Slide Number Placeholder 3"/>
          <p:cNvSpPr>
            <a:spLocks noGrp="1"/>
          </p:cNvSpPr>
          <p:nvPr>
            <p:ph type="sldNum" sz="quarter" idx="10"/>
          </p:nvPr>
        </p:nvSpPr>
        <p:spPr/>
        <p:txBody>
          <a:bodyPr/>
          <a:lstStyle/>
          <a:p>
            <a:fld id="{B897B941-967F-4308-B253-F22E97F2B7DE}" type="slidenum">
              <a:rPr lang="en-US" smtClean="0"/>
              <a:t>13</a:t>
            </a:fld>
            <a:endParaRPr lang="en-US"/>
          </a:p>
        </p:txBody>
      </p:sp>
    </p:spTree>
    <p:extLst>
      <p:ext uri="{BB962C8B-B14F-4D97-AF65-F5344CB8AC3E}">
        <p14:creationId xmlns:p14="http://schemas.microsoft.com/office/powerpoint/2010/main" val="34350551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The answer is TRUE.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Remember, most e-cigarettes contain </a:t>
            </a:r>
            <a:r>
              <a:rPr lang="en-US" sz="1200" b="0" i="1" u="none" strike="noStrike" kern="1200" baseline="0" dirty="0">
                <a:solidFill>
                  <a:schemeClr val="tx1"/>
                </a:solidFill>
                <a:latin typeface="+mn-lt"/>
                <a:ea typeface="+mn-ea"/>
                <a:cs typeface="+mn-cs"/>
              </a:rPr>
              <a:t>nicotine</a:t>
            </a:r>
            <a:r>
              <a:rPr lang="en-US" sz="1200" b="0" i="0" u="none" strike="noStrike" kern="1200" baseline="0" dirty="0">
                <a:solidFill>
                  <a:schemeClr val="tx1"/>
                </a:solidFill>
                <a:latin typeface="+mn-lt"/>
                <a:ea typeface="+mn-ea"/>
                <a:cs typeface="+mn-cs"/>
              </a:rPr>
              <a:t>, which is highly addictive and can harm brain development.</a:t>
            </a:r>
          </a:p>
        </p:txBody>
      </p:sp>
      <p:sp>
        <p:nvSpPr>
          <p:cNvPr id="4" name="Slide Number Placeholder 3"/>
          <p:cNvSpPr>
            <a:spLocks noGrp="1"/>
          </p:cNvSpPr>
          <p:nvPr>
            <p:ph type="sldNum" sz="quarter" idx="10"/>
          </p:nvPr>
        </p:nvSpPr>
        <p:spPr/>
        <p:txBody>
          <a:bodyPr/>
          <a:lstStyle/>
          <a:p>
            <a:fld id="{B897B941-967F-4308-B253-F22E97F2B7DE}" type="slidenum">
              <a:rPr lang="en-US" smtClean="0"/>
              <a:t>14</a:t>
            </a:fld>
            <a:endParaRPr lang="en-US"/>
          </a:p>
        </p:txBody>
      </p:sp>
    </p:spTree>
    <p:extLst>
      <p:ext uri="{BB962C8B-B14F-4D97-AF65-F5344CB8AC3E}">
        <p14:creationId xmlns:p14="http://schemas.microsoft.com/office/powerpoint/2010/main" val="4913713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Right now,</a:t>
            </a:r>
            <a:r>
              <a:rPr lang="en-US" b="0" i="0" baseline="0" dirty="0"/>
              <a:t> important growth is happening in each of your brains and will continue to happen until you are about 25 years old. </a:t>
            </a:r>
            <a:r>
              <a:rPr lang="en-US" sz="1200" b="0" i="0" u="none" strike="noStrike" kern="1200" baseline="0" dirty="0">
                <a:solidFill>
                  <a:schemeClr val="tx1"/>
                </a:solidFill>
                <a:latin typeface="+mn-lt"/>
                <a:ea typeface="+mn-ea"/>
                <a:cs typeface="+mn-cs"/>
              </a:rPr>
              <a:t>The brain is the last organ in the human body to develop fully. </a:t>
            </a:r>
            <a:r>
              <a:rPr lang="en-US" b="0" i="0" baseline="0" dirty="0"/>
              <a:t>Exposing your brain to nicotine while it’s in this important developmental phase can cause addiction and harm your brain. </a:t>
            </a:r>
            <a:endParaRPr lang="en-US" b="0" i="0" dirty="0"/>
          </a:p>
          <a:p>
            <a:endParaRPr lang="en-US" dirty="0"/>
          </a:p>
          <a:p>
            <a:r>
              <a:rPr lang="en-US" dirty="0"/>
              <a:t>Why? Think about it like this,</a:t>
            </a:r>
            <a:r>
              <a:rPr lang="en-US" baseline="0" dirty="0"/>
              <a:t> e</a:t>
            </a:r>
            <a:r>
              <a:rPr lang="en-US" dirty="0"/>
              <a:t>ach time a new memory is created or a new skill is learned, stronger connections – or synapses – are built between brain cells.  Nicotine changes the way these connections, or synapses, are formed, which can harm the parts of the brain that control attention and learning.</a:t>
            </a:r>
          </a:p>
          <a:p>
            <a:endParaRPr lang="en-US" dirty="0"/>
          </a:p>
          <a:p>
            <a:r>
              <a:rPr lang="en-US" dirty="0"/>
              <a:t>Although adults may use</a:t>
            </a:r>
            <a:r>
              <a:rPr lang="en-US" baseline="0" dirty="0"/>
              <a:t> nicotine products to quit, for youth, any exposure to nicotine is unsafe. </a:t>
            </a:r>
            <a:r>
              <a:rPr lang="en-US" dirty="0"/>
              <a:t> </a:t>
            </a:r>
            <a:endParaRPr lang="en-US" b="1" baseline="0" dirty="0"/>
          </a:p>
        </p:txBody>
      </p:sp>
      <p:sp>
        <p:nvSpPr>
          <p:cNvPr id="4" name="Slide Number Placeholder 3"/>
          <p:cNvSpPr>
            <a:spLocks noGrp="1"/>
          </p:cNvSpPr>
          <p:nvPr>
            <p:ph type="sldNum" sz="quarter" idx="10"/>
          </p:nvPr>
        </p:nvSpPr>
        <p:spPr/>
        <p:txBody>
          <a:bodyPr/>
          <a:lstStyle/>
          <a:p>
            <a:fld id="{B897B941-967F-4308-B253-F22E97F2B7DE}" type="slidenum">
              <a:rPr lang="en-US" smtClean="0"/>
              <a:t>15</a:t>
            </a:fld>
            <a:endParaRPr lang="en-US"/>
          </a:p>
        </p:txBody>
      </p:sp>
    </p:spTree>
    <p:extLst>
      <p:ext uri="{BB962C8B-B14F-4D97-AF65-F5344CB8AC3E}">
        <p14:creationId xmlns:p14="http://schemas.microsoft.com/office/powerpoint/2010/main" val="37453024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So let’s talk</a:t>
            </a:r>
            <a:r>
              <a:rPr lang="en-US" baseline="0"/>
              <a:t> about addiction.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Because addiction is a form of learning, young people can get addicted more easily than adults.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nicotine in e-cigarettes and other tobacco products can also prime your brain for addiction to other drugs, such as cocaine.</a:t>
            </a:r>
            <a:r>
              <a:rPr lang="en-US" baseline="0"/>
              <a:t> </a:t>
            </a:r>
            <a:endParaRPr lang="en-US" b="0"/>
          </a:p>
          <a:p>
            <a:endParaRPr lang="en-US"/>
          </a:p>
          <a:p>
            <a:r>
              <a:rPr lang="en-US"/>
              <a:t>And</a:t>
            </a:r>
            <a:r>
              <a:rPr lang="en-US" baseline="0"/>
              <a:t> as the ad here says, it’s not like you can just go out and buy a new brain, so protect the one you have.</a:t>
            </a:r>
            <a:endParaRPr lang="en-US"/>
          </a:p>
        </p:txBody>
      </p:sp>
      <p:sp>
        <p:nvSpPr>
          <p:cNvPr id="4" name="Slide Number Placeholder 3"/>
          <p:cNvSpPr>
            <a:spLocks noGrp="1"/>
          </p:cNvSpPr>
          <p:nvPr>
            <p:ph type="sldNum" sz="quarter" idx="10"/>
          </p:nvPr>
        </p:nvSpPr>
        <p:spPr/>
        <p:txBody>
          <a:bodyPr/>
          <a:lstStyle/>
          <a:p>
            <a:fld id="{B897B941-967F-4308-B253-F22E97F2B7DE}" type="slidenum">
              <a:rPr lang="en-US" smtClean="0"/>
              <a:t>16</a:t>
            </a:fld>
            <a:endParaRPr lang="en-US"/>
          </a:p>
        </p:txBody>
      </p:sp>
    </p:spTree>
    <p:extLst>
      <p:ext uri="{BB962C8B-B14F-4D97-AF65-F5344CB8AC3E}">
        <p14:creationId xmlns:p14="http://schemas.microsoft.com/office/powerpoint/2010/main" val="22647271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Another risk in using e-cigarettes is that many youth who use them are more likely to go on to smoke cigarettes, even if they think they never will. </a:t>
            </a:r>
          </a:p>
          <a:p>
            <a:r>
              <a:rPr lang="en-US" sz="1200" kern="1200" dirty="0">
                <a:solidFill>
                  <a:schemeClr val="tx1"/>
                </a:solidFill>
                <a:effectLst/>
                <a:latin typeface="+mn-lt"/>
                <a:ea typeface="+mn-ea"/>
                <a:cs typeface="+mn-cs"/>
              </a:rPr>
              <a:t>Use of two or more tobacco products is common among middle and high school youth. </a:t>
            </a:r>
            <a:r>
              <a:rPr lang="en-US" dirty="0">
                <a:effectLst/>
              </a:rPr>
              <a:t>Many young people who use e-cigarettes also smoke cigarettes.</a:t>
            </a:r>
            <a:endParaRPr lang="en-US" sz="1200" kern="1200" dirty="0">
              <a:solidFill>
                <a:schemeClr val="tx1"/>
              </a:solidFill>
              <a:effectLst/>
              <a:latin typeface="+mn-lt"/>
              <a:ea typeface="+mn-ea"/>
              <a:cs typeface="+mn-cs"/>
            </a:endParaRPr>
          </a:p>
          <a:p>
            <a:endParaRPr lang="en-US" b="0" baseline="0" dirty="0"/>
          </a:p>
          <a:p>
            <a:r>
              <a:rPr lang="en-US" b="0" dirty="0"/>
              <a:t>So the best thing to do to protect your health</a:t>
            </a:r>
            <a:r>
              <a:rPr lang="en-US" b="0" baseline="0" dirty="0"/>
              <a:t> is to not use any tobacco product at all. No matter how it’s delivered – whether it be an e-cigarette or a cigarette - nicotine is harmful to your health. </a:t>
            </a:r>
            <a:endParaRPr lang="en-US" b="0" dirty="0"/>
          </a:p>
        </p:txBody>
      </p:sp>
      <p:sp>
        <p:nvSpPr>
          <p:cNvPr id="4" name="Slide Number Placeholder 3"/>
          <p:cNvSpPr>
            <a:spLocks noGrp="1"/>
          </p:cNvSpPr>
          <p:nvPr>
            <p:ph type="sldNum" sz="quarter" idx="10"/>
          </p:nvPr>
        </p:nvSpPr>
        <p:spPr/>
        <p:txBody>
          <a:bodyPr/>
          <a:lstStyle/>
          <a:p>
            <a:fld id="{B897B941-967F-4308-B253-F22E97F2B7DE}" type="slidenum">
              <a:rPr lang="en-US" smtClean="0"/>
              <a:t>17</a:t>
            </a:fld>
            <a:endParaRPr lang="en-US"/>
          </a:p>
        </p:txBody>
      </p:sp>
    </p:spTree>
    <p:extLst>
      <p:ext uri="{BB962C8B-B14F-4D97-AF65-F5344CB8AC3E}">
        <p14:creationId xmlns:p14="http://schemas.microsoft.com/office/powerpoint/2010/main" val="38192933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a:t>Let’s do another knowledge check: True or False: E-cigarettes create a harmless water vapor. </a:t>
            </a:r>
          </a:p>
        </p:txBody>
      </p:sp>
      <p:sp>
        <p:nvSpPr>
          <p:cNvPr id="4" name="Slide Number Placeholder 3"/>
          <p:cNvSpPr>
            <a:spLocks noGrp="1"/>
          </p:cNvSpPr>
          <p:nvPr>
            <p:ph type="sldNum" sz="quarter" idx="10"/>
          </p:nvPr>
        </p:nvSpPr>
        <p:spPr/>
        <p:txBody>
          <a:bodyPr/>
          <a:lstStyle/>
          <a:p>
            <a:fld id="{B897B941-967F-4308-B253-F22E97F2B7DE}" type="slidenum">
              <a:rPr lang="en-US" smtClean="0"/>
              <a:t>18</a:t>
            </a:fld>
            <a:endParaRPr lang="en-US"/>
          </a:p>
        </p:txBody>
      </p:sp>
    </p:spTree>
    <p:extLst>
      <p:ext uri="{BB962C8B-B14F-4D97-AF65-F5344CB8AC3E}">
        <p14:creationId xmlns:p14="http://schemas.microsoft.com/office/powerpoint/2010/main" val="38817236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a:t>The answer is FALSE.</a:t>
            </a:r>
          </a:p>
          <a:p>
            <a:r>
              <a:rPr lang="en-US" b="0" baseline="0"/>
              <a:t> </a:t>
            </a:r>
            <a:endParaRPr lang="en-US" sz="1200" b="1">
              <a:latin typeface="Rockwell" panose="02060603020205020403" pitchFamily="18" charset="0"/>
            </a:endParaRPr>
          </a:p>
          <a:p>
            <a:pPr marL="0" indent="0">
              <a:buFont typeface="Arial" charset="0"/>
              <a:buNone/>
            </a:pPr>
            <a:r>
              <a:rPr lang="en-US" b="0" i="0" baseline="0"/>
              <a:t>E-cigarettes allow the user to exhale clouds that many think are just “harmless water vapor.”  </a:t>
            </a:r>
            <a:r>
              <a:rPr lang="en-US" sz="1200" b="0">
                <a:effectLst/>
              </a:rPr>
              <a:t>The tobacco industry prefers the term “vapor” because this implies it is harmless. But it is not harmless.</a:t>
            </a:r>
          </a:p>
          <a:p>
            <a:pPr marL="0" marR="0" lvl="0" indent="0" algn="l" defTabSz="914400" rtl="0" eaLnBrk="1" fontAlgn="auto" latinLnBrk="0" hangingPunct="1">
              <a:lnSpc>
                <a:spcPct val="100000"/>
              </a:lnSpc>
              <a:spcBef>
                <a:spcPts val="0"/>
              </a:spcBef>
              <a:spcAft>
                <a:spcPts val="0"/>
              </a:spcAft>
              <a:buClrTx/>
              <a:buSzTx/>
              <a:buFont typeface="Arial" charset="0"/>
              <a:buNone/>
              <a:tabLst/>
              <a:defRPr/>
            </a:pPr>
            <a:endParaRPr lang="en-US" sz="1200" b="0">
              <a:effectLst/>
            </a:endParaRPr>
          </a:p>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lang="en-US" sz="1200" b="0">
                <a:effectLst/>
              </a:rPr>
              <a:t>E-cigarettes create </a:t>
            </a:r>
            <a:r>
              <a:rPr lang="en-US" sz="1200" b="0" i="0" baseline="0">
                <a:effectLst/>
              </a:rPr>
              <a:t>a</a:t>
            </a:r>
            <a:r>
              <a:rPr lang="en-US" b="0" i="0" baseline="0"/>
              <a:t>n aerosol, which is a </a:t>
            </a:r>
            <a:r>
              <a:rPr lang="en-US" b="0" i="0" u="none" strike="noStrike">
                <a:effectLst/>
                <a:latin typeface="Lucida Grande"/>
                <a:ea typeface="Lucida Grande"/>
                <a:cs typeface="Lucida Grande"/>
                <a:sym typeface="Lucida Grande"/>
              </a:rPr>
              <a:t>mixture of particles in the air, that can be harmful to your health</a:t>
            </a:r>
            <a:r>
              <a:rPr lang="en-US" b="0" i="0" u="none" strike="noStrike" baseline="0">
                <a:effectLst/>
                <a:latin typeface="Lucida Grande"/>
                <a:ea typeface="Lucida Grande"/>
                <a:cs typeface="Lucida Grande"/>
                <a:sym typeface="Lucida Grande"/>
              </a:rPr>
              <a:t>. </a:t>
            </a:r>
            <a:endParaRPr lang="en-US" b="0" i="0" u="none" strike="noStrike" baseline="0">
              <a:effectLst/>
              <a:latin typeface="Lucida Grande"/>
              <a:sym typeface="Lucida Grande"/>
            </a:endParaRPr>
          </a:p>
        </p:txBody>
      </p:sp>
      <p:sp>
        <p:nvSpPr>
          <p:cNvPr id="4" name="Slide Number Placeholder 3"/>
          <p:cNvSpPr>
            <a:spLocks noGrp="1"/>
          </p:cNvSpPr>
          <p:nvPr>
            <p:ph type="sldNum" sz="quarter" idx="10"/>
          </p:nvPr>
        </p:nvSpPr>
        <p:spPr/>
        <p:txBody>
          <a:bodyPr/>
          <a:lstStyle/>
          <a:p>
            <a:fld id="{B897B941-967F-4308-B253-F22E97F2B7DE}" type="slidenum">
              <a:rPr lang="en-US" smtClean="0"/>
              <a:t>19</a:t>
            </a:fld>
            <a:endParaRPr lang="en-US"/>
          </a:p>
        </p:txBody>
      </p:sp>
    </p:spTree>
    <p:extLst>
      <p:ext uri="{BB962C8B-B14F-4D97-AF65-F5344CB8AC3E}">
        <p14:creationId xmlns:p14="http://schemas.microsoft.com/office/powerpoint/2010/main" val="336705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First, let’s get a sense</a:t>
            </a:r>
            <a:r>
              <a:rPr lang="en-US" b="0" baseline="0"/>
              <a:t> about what you know about e-cigarettes already.</a:t>
            </a:r>
          </a:p>
          <a:p>
            <a:endParaRPr lang="en-US" b="0" baseline="0"/>
          </a:p>
          <a:p>
            <a:r>
              <a:rPr lang="en-US" b="0" baseline="0"/>
              <a:t>True or False – Some e-cigarettes are safe for youth.</a:t>
            </a:r>
          </a:p>
        </p:txBody>
      </p:sp>
      <p:sp>
        <p:nvSpPr>
          <p:cNvPr id="4" name="Slide Number Placeholder 3"/>
          <p:cNvSpPr>
            <a:spLocks noGrp="1"/>
          </p:cNvSpPr>
          <p:nvPr>
            <p:ph type="sldNum" sz="quarter" idx="10"/>
          </p:nvPr>
        </p:nvSpPr>
        <p:spPr/>
        <p:txBody>
          <a:bodyPr/>
          <a:lstStyle/>
          <a:p>
            <a:fld id="{B897B941-967F-4308-B253-F22E97F2B7DE}" type="slidenum">
              <a:rPr lang="en-US" smtClean="0"/>
              <a:t>2</a:t>
            </a:fld>
            <a:endParaRPr lang="en-US"/>
          </a:p>
        </p:txBody>
      </p:sp>
    </p:spTree>
    <p:extLst>
      <p:ext uri="{BB962C8B-B14F-4D97-AF65-F5344CB8AC3E}">
        <p14:creationId xmlns:p14="http://schemas.microsoft.com/office/powerpoint/2010/main" val="10107699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a:solidFill>
                  <a:schemeClr val="tx1"/>
                </a:solidFill>
                <a:latin typeface="+mn-lt"/>
                <a:ea typeface="+mn-ea"/>
                <a:cs typeface="+mn-cs"/>
              </a:rPr>
              <a:t>Do you want to know what you are inhaling in</a:t>
            </a:r>
            <a:r>
              <a:rPr lang="en-US" baseline="0"/>
              <a:t>to your body when you use e-cigarettes?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a:solidFill>
                  <a:schemeClr val="tx1"/>
                </a:solidFill>
                <a:latin typeface="+mn-lt"/>
                <a:ea typeface="+mn-ea"/>
                <a:cs typeface="+mn-cs"/>
              </a:rPr>
              <a:t>Besides nicotine, e-cigarette aerosol can contain cancer-causing chemicals, heavy metals, and ultrafine particles that can be inhaled deeply into the lungs and harm your body.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a:solidFill>
                  <a:schemeClr val="tx1"/>
                </a:solidFill>
                <a:latin typeface="+mn-lt"/>
                <a:ea typeface="+mn-ea"/>
                <a:cs typeface="+mn-cs"/>
              </a:rPr>
              <a:t>And even though e-cigarette aerosol generally contains fewer harmful chemicals than regular cigarettes, safer doesn’t mean safe. This applies to both people using e-cigarettes, as well as people who may be exposed to secondhand aerosol from other people using e-cigarettes.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a:effectLst/>
              <a:latin typeface="Lucida Grande"/>
              <a:sym typeface="Lucida Grande"/>
            </a:endParaRPr>
          </a:p>
          <a:p>
            <a:r>
              <a:rPr lang="en-US" b="0" i="0" u="none" strike="noStrike">
                <a:effectLst/>
                <a:latin typeface="Lucida Grande"/>
                <a:sym typeface="Lucida Grande"/>
              </a:rPr>
              <a:t>By th</a:t>
            </a:r>
            <a:r>
              <a:rPr lang="en-US" b="0" i="0" u="none" strike="noStrike" baseline="0">
                <a:effectLst/>
                <a:latin typeface="Lucida Grande"/>
                <a:sym typeface="Lucida Grande"/>
              </a:rPr>
              <a:t>e way, </a:t>
            </a:r>
            <a:r>
              <a:rPr lang="en-US" b="0" i="0" u="none" strike="noStrike">
                <a:effectLst/>
                <a:latin typeface="Lucida Grande"/>
                <a:sym typeface="Lucida Grande"/>
              </a:rPr>
              <a:t>those flavorings</a:t>
            </a:r>
            <a:r>
              <a:rPr lang="en-US" b="0" i="0" u="none" strike="noStrike" baseline="0">
                <a:effectLst/>
                <a:latin typeface="Lucida Grande"/>
                <a:sym typeface="Lucida Grande"/>
              </a:rPr>
              <a:t> in e-cigarettes aren’t necessarily safe either</a:t>
            </a:r>
            <a:r>
              <a:rPr lang="en-US"/>
              <a:t>. </a:t>
            </a:r>
            <a:r>
              <a:rPr lang="en-US" baseline="0"/>
              <a:t>Your gut can handle a lot more than yours lungs and </a:t>
            </a:r>
            <a:r>
              <a:rPr kumimoji="0" lang="en-US" sz="1200" b="0" i="0" u="none" strike="noStrike" kern="1200" cap="none" spc="0" normalizeH="0" baseline="0" noProof="0">
                <a:ln>
                  <a:noFill/>
                </a:ln>
                <a:solidFill>
                  <a:prstClr val="black"/>
                </a:solidFill>
                <a:effectLst/>
                <a:uLnTx/>
                <a:uFillTx/>
                <a:latin typeface="+mn-lt"/>
                <a:ea typeface="+mn-ea"/>
                <a:cs typeface="+mn-cs"/>
              </a:rPr>
              <a:t>flavorings in e-liquids or pods</a:t>
            </a:r>
            <a:r>
              <a:rPr lang="en-US" baseline="0"/>
              <a:t> may not be safe when inhaled.  </a:t>
            </a:r>
            <a:endParaRPr lang="en-US" b="0"/>
          </a:p>
        </p:txBody>
      </p:sp>
      <p:sp>
        <p:nvSpPr>
          <p:cNvPr id="4" name="Slide Number Placeholder 3"/>
          <p:cNvSpPr>
            <a:spLocks noGrp="1"/>
          </p:cNvSpPr>
          <p:nvPr>
            <p:ph type="sldNum" sz="quarter" idx="10"/>
          </p:nvPr>
        </p:nvSpPr>
        <p:spPr/>
        <p:txBody>
          <a:bodyPr/>
          <a:lstStyle/>
          <a:p>
            <a:fld id="{B897B941-967F-4308-B253-F22E97F2B7DE}" type="slidenum">
              <a:rPr lang="en-US" smtClean="0"/>
              <a:t>20</a:t>
            </a:fld>
            <a:endParaRPr lang="en-US"/>
          </a:p>
        </p:txBody>
      </p:sp>
    </p:spTree>
    <p:extLst>
      <p:ext uri="{BB962C8B-B14F-4D97-AF65-F5344CB8AC3E}">
        <p14:creationId xmlns:p14="http://schemas.microsoft.com/office/powerpoint/2010/main" val="19345270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rPr>
              <a:t>And </a:t>
            </a:r>
            <a:r>
              <a:rPr lang="en-US" baseline="0">
                <a:effectLst/>
              </a:rPr>
              <a:t>if that isn’t scary enough, even worse, c</a:t>
            </a:r>
            <a:r>
              <a:rPr lang="en-US">
                <a:effectLst/>
              </a:rPr>
              <a:t>hildren and adults have been poisoned by </a:t>
            </a:r>
            <a:r>
              <a:rPr lang="en-US" b="0">
                <a:effectLst/>
              </a:rPr>
              <a:t>swallowing, breathing, or </a:t>
            </a:r>
            <a:r>
              <a:rPr lang="en-US">
                <a:effectLst/>
              </a:rPr>
              <a:t>absorbing e-cigarette liquid through their skin or eyes.</a:t>
            </a:r>
            <a:r>
              <a:rPr lang="en-US" baseline="0">
                <a:effectLst/>
              </a:rPr>
              <a:t> </a:t>
            </a:r>
          </a:p>
          <a:p>
            <a:endParaRPr lang="en-US" baseline="0">
              <a:effectLst/>
            </a:endParaRPr>
          </a:p>
          <a:p>
            <a:r>
              <a:rPr lang="en-US" baseline="0">
                <a:effectLst/>
              </a:rPr>
              <a:t>Just look at the increase in calls to poison control centers across the country where people call for help when they’ve been exposed to poisons or other harmful things. Nearly 4,000 calls per year from e-cigarettes, and it’s increased over time.</a:t>
            </a:r>
            <a:endParaRPr lang="en-US" sz="1200" b="0" u="none"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897B941-967F-4308-B253-F22E97F2B7DE}" type="slidenum">
              <a:rPr lang="en-US" smtClean="0"/>
              <a:t>21</a:t>
            </a:fld>
            <a:endParaRPr lang="en-US"/>
          </a:p>
        </p:txBody>
      </p:sp>
    </p:spTree>
    <p:extLst>
      <p:ext uri="{BB962C8B-B14F-4D97-AF65-F5344CB8AC3E}">
        <p14:creationId xmlns:p14="http://schemas.microsoft.com/office/powerpoint/2010/main" val="29855792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And if potential poisoning wasn’t enough,</a:t>
            </a:r>
            <a:r>
              <a:rPr lang="en-US" baseline="0" dirty="0">
                <a:effectLst/>
              </a:rPr>
              <a:t> d</a:t>
            </a:r>
            <a:r>
              <a:rPr lang="en-US" dirty="0">
                <a:effectLst/>
              </a:rPr>
              <a:t>efective e-cigarette batteries have caused fires and explosions, some of which have resulted in serious injuries. Most explosions happened when the e-cigarette batteries were being charged.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Here</a:t>
            </a:r>
            <a:r>
              <a:rPr lang="en-US" baseline="0" dirty="0">
                <a:effectLst/>
              </a:rPr>
              <a:t> are some real-life examples. Don’t assume an e-cigarette device is safe. </a:t>
            </a:r>
            <a:endParaRPr lang="en-US" dirty="0">
              <a:effectLst/>
            </a:endParaRPr>
          </a:p>
        </p:txBody>
      </p:sp>
      <p:sp>
        <p:nvSpPr>
          <p:cNvPr id="4" name="Slide Number Placeholder 3"/>
          <p:cNvSpPr>
            <a:spLocks noGrp="1"/>
          </p:cNvSpPr>
          <p:nvPr>
            <p:ph type="sldNum" sz="quarter" idx="10"/>
          </p:nvPr>
        </p:nvSpPr>
        <p:spPr/>
        <p:txBody>
          <a:bodyPr/>
          <a:lstStyle/>
          <a:p>
            <a:fld id="{B897B941-967F-4308-B253-F22E97F2B7DE}" type="slidenum">
              <a:rPr lang="en-US" smtClean="0"/>
              <a:t>22</a:t>
            </a:fld>
            <a:endParaRPr lang="en-US"/>
          </a:p>
        </p:txBody>
      </p:sp>
    </p:spTree>
    <p:extLst>
      <p:ext uri="{BB962C8B-B14F-4D97-AF65-F5344CB8AC3E}">
        <p14:creationId xmlns:p14="http://schemas.microsoft.com/office/powerpoint/2010/main" val="3184092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latin typeface="+mn-lt"/>
                <a:ea typeface="+mn-ea"/>
                <a:cs typeface="+mn-cs"/>
              </a:rPr>
              <a:t>So what leads to e-cigarette use among youth? </a:t>
            </a:r>
          </a:p>
        </p:txBody>
      </p:sp>
      <p:sp>
        <p:nvSpPr>
          <p:cNvPr id="4" name="Slide Number Placeholder 3"/>
          <p:cNvSpPr>
            <a:spLocks noGrp="1"/>
          </p:cNvSpPr>
          <p:nvPr>
            <p:ph type="sldNum" sz="quarter" idx="10"/>
          </p:nvPr>
        </p:nvSpPr>
        <p:spPr/>
        <p:txBody>
          <a:bodyPr/>
          <a:lstStyle/>
          <a:p>
            <a:fld id="{B897B941-967F-4308-B253-F22E97F2B7DE}" type="slidenum">
              <a:rPr lang="en-US" smtClean="0"/>
              <a:t>23</a:t>
            </a:fld>
            <a:endParaRPr lang="en-US"/>
          </a:p>
        </p:txBody>
      </p:sp>
    </p:spTree>
    <p:extLst>
      <p:ext uri="{BB962C8B-B14F-4D97-AF65-F5344CB8AC3E}">
        <p14:creationId xmlns:p14="http://schemas.microsoft.com/office/powerpoint/2010/main" val="16588078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We know that e-cigarette use</a:t>
            </a:r>
            <a:r>
              <a:rPr lang="en-US" baseline="0" dirty="0">
                <a:effectLst/>
              </a:rPr>
              <a:t> </a:t>
            </a:r>
            <a:r>
              <a:rPr lang="en-US" dirty="0">
                <a:effectLst/>
              </a:rPr>
              <a:t>has risen among youth, particularly in the past year.</a:t>
            </a:r>
            <a:r>
              <a:rPr lang="en-US" baseline="0" dirty="0">
                <a:effectLst/>
              </a:rPr>
              <a:t> Since 2014, e</a:t>
            </a:r>
            <a:r>
              <a:rPr lang="en-US" dirty="0">
                <a:effectLst/>
              </a:rPr>
              <a:t>-cigarettes have</a:t>
            </a:r>
            <a:r>
              <a:rPr lang="en-US" baseline="0" dirty="0">
                <a:effectLst/>
              </a:rPr>
              <a:t> been</a:t>
            </a:r>
            <a:r>
              <a:rPr lang="en-US" dirty="0">
                <a:effectLst/>
              </a:rPr>
              <a:t> the most commonly used tobacco product among youth. </a:t>
            </a:r>
          </a:p>
          <a:p>
            <a:endParaRPr lang="en-US" dirty="0">
              <a:effectLst/>
            </a:endParaRPr>
          </a:p>
          <a:p>
            <a:r>
              <a:rPr lang="en-US" dirty="0">
                <a:effectLst/>
              </a:rPr>
              <a:t>In the United States, youth are about</a:t>
            </a:r>
            <a:r>
              <a:rPr lang="en-US" baseline="0" dirty="0">
                <a:effectLst/>
              </a:rPr>
              <a:t> seven times more likely to use e-cigarettes than adults! </a:t>
            </a:r>
          </a:p>
          <a:p>
            <a:endParaRPr lang="en-US" baseline="0" dirty="0">
              <a:effectLst/>
            </a:endParaRPr>
          </a:p>
          <a:p>
            <a:r>
              <a:rPr lang="en-US" dirty="0"/>
              <a:t>But</a:t>
            </a:r>
            <a:r>
              <a:rPr lang="en-US" baseline="0" dirty="0"/>
              <a:t> why is that happening?</a:t>
            </a:r>
            <a:endParaRPr lang="en-US" dirty="0"/>
          </a:p>
        </p:txBody>
      </p:sp>
      <p:sp>
        <p:nvSpPr>
          <p:cNvPr id="4" name="Slide Number Placeholder 3"/>
          <p:cNvSpPr>
            <a:spLocks noGrp="1"/>
          </p:cNvSpPr>
          <p:nvPr>
            <p:ph type="sldNum" sz="quarter" idx="10"/>
          </p:nvPr>
        </p:nvSpPr>
        <p:spPr/>
        <p:txBody>
          <a:bodyPr/>
          <a:lstStyle/>
          <a:p>
            <a:fld id="{B897B941-967F-4308-B253-F22E97F2B7DE}" type="slidenum">
              <a:rPr lang="en-US" smtClean="0"/>
              <a:t>24</a:t>
            </a:fld>
            <a:endParaRPr lang="en-US"/>
          </a:p>
        </p:txBody>
      </p:sp>
    </p:spTree>
    <p:extLst>
      <p:ext uri="{BB962C8B-B14F-4D97-AF65-F5344CB8AC3E}">
        <p14:creationId xmlns:p14="http://schemas.microsoft.com/office/powerpoint/2010/main" val="36339878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Youth exposure to e-cigarette advertising is increasing.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1"/>
                </a:solidFill>
                <a:latin typeface="Rockwell" panose="02060603020205020403" pitchFamily="18" charset="0"/>
              </a:rPr>
              <a:t>One of the main reasons is advertising.</a:t>
            </a:r>
          </a:p>
          <a:p>
            <a:endParaRPr lang="en-US" b="0"/>
          </a:p>
          <a:p>
            <a:r>
              <a:rPr lang="en-US" b="0" baseline="0"/>
              <a:t>And these messages come in many different forms, whether it’s store signs, television ads, movies, the Internet, social media ads, magazines with cool images, or newspapers….it’s all around you.</a:t>
            </a:r>
          </a:p>
          <a:p>
            <a:endParaRPr lang="en-US" b="0" baseline="0"/>
          </a:p>
          <a:p>
            <a:r>
              <a:rPr lang="en-US" b="0" baseline="0"/>
              <a:t>E-cigarette ads reach nearly 4 in 5 middle and high school students, and youth exposure to these ads has increased in recent years. </a:t>
            </a:r>
            <a:endParaRPr lang="en-US" b="1"/>
          </a:p>
        </p:txBody>
      </p:sp>
      <p:sp>
        <p:nvSpPr>
          <p:cNvPr id="4" name="Slide Number Placeholder 3"/>
          <p:cNvSpPr>
            <a:spLocks noGrp="1"/>
          </p:cNvSpPr>
          <p:nvPr>
            <p:ph type="sldNum" sz="quarter" idx="10"/>
          </p:nvPr>
        </p:nvSpPr>
        <p:spPr/>
        <p:txBody>
          <a:bodyPr/>
          <a:lstStyle/>
          <a:p>
            <a:fld id="{B897B941-967F-4308-B253-F22E97F2B7DE}" type="slidenum">
              <a:rPr lang="en-US" smtClean="0"/>
              <a:t>25</a:t>
            </a:fld>
            <a:endParaRPr lang="en-US"/>
          </a:p>
        </p:txBody>
      </p:sp>
    </p:spTree>
    <p:extLst>
      <p:ext uri="{BB962C8B-B14F-4D97-AF65-F5344CB8AC3E}">
        <p14:creationId xmlns:p14="http://schemas.microsoft.com/office/powerpoint/2010/main" val="23694651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a:solidFill>
                  <a:schemeClr val="bg1"/>
                </a:solidFill>
                <a:latin typeface="Rockwell" panose="02060603020205020403" pitchFamily="18" charset="0"/>
              </a:rPr>
              <a:t>D</a:t>
            </a:r>
            <a:r>
              <a:rPr lang="en-US" sz="1200">
                <a:solidFill>
                  <a:schemeClr val="bg1"/>
                </a:solidFill>
                <a:latin typeface="Rockwell" panose="02060603020205020403" pitchFamily="18" charset="0"/>
              </a:rPr>
              <a:t>on’t be fooled! E-cigarette companies are targeting you and making a lot of money off of it. </a:t>
            </a:r>
          </a:p>
          <a:p>
            <a:endParaRPr lang="en-US" sz="1200" b="0"/>
          </a:p>
          <a:p>
            <a:r>
              <a:rPr lang="en-US" sz="1200" b="0"/>
              <a:t>Here are a few examples</a:t>
            </a:r>
            <a:r>
              <a:rPr lang="en-US" sz="1200" b="0" baseline="0"/>
              <a:t> of how they are doing it. </a:t>
            </a:r>
          </a:p>
          <a:p>
            <a:endParaRPr lang="en-US" sz="1200" b="0"/>
          </a:p>
          <a:p>
            <a:r>
              <a:rPr lang="en-US" sz="1200" b="0"/>
              <a:t>E</a:t>
            </a:r>
            <a:r>
              <a:rPr lang="en-US" sz="1200" b="0" baseline="0"/>
              <a:t>-cigarette marketing ads are using t</a:t>
            </a:r>
            <a:r>
              <a:rPr lang="en-US" sz="1200">
                <a:solidFill>
                  <a:schemeClr val="bg1"/>
                </a:solidFill>
              </a:rPr>
              <a:t>hemes</a:t>
            </a:r>
            <a:r>
              <a:rPr lang="en-US" sz="1200" baseline="0">
                <a:solidFill>
                  <a:schemeClr val="bg1"/>
                </a:solidFill>
              </a:rPr>
              <a:t> including</a:t>
            </a:r>
            <a:r>
              <a:rPr lang="en-US" sz="1200">
                <a:solidFill>
                  <a:schemeClr val="bg1"/>
                </a:solidFill>
              </a:rPr>
              <a:t> sexual content</a:t>
            </a:r>
            <a:r>
              <a:rPr lang="en-US" sz="1200" baseline="0">
                <a:solidFill>
                  <a:schemeClr val="bg1"/>
                </a:solidFill>
              </a:rPr>
              <a:t>, independence, rebellion, and celebrity figures to appeal to youth and young adults. Signs like this one in the middle “JUUL sold here” are popping up at gas stations and convenience stores making it seem easily accessible.</a:t>
            </a:r>
            <a:endParaRPr lang="en-US" baseline="0"/>
          </a:p>
        </p:txBody>
      </p:sp>
      <p:sp>
        <p:nvSpPr>
          <p:cNvPr id="4" name="Slide Number Placeholder 3"/>
          <p:cNvSpPr>
            <a:spLocks noGrp="1"/>
          </p:cNvSpPr>
          <p:nvPr>
            <p:ph type="sldNum" sz="quarter" idx="10"/>
          </p:nvPr>
        </p:nvSpPr>
        <p:spPr/>
        <p:txBody>
          <a:bodyPr/>
          <a:lstStyle/>
          <a:p>
            <a:fld id="{B897B941-967F-4308-B253-F22E97F2B7DE}" type="slidenum">
              <a:rPr lang="en-US" smtClean="0"/>
              <a:t>26</a:t>
            </a:fld>
            <a:endParaRPr lang="en-US"/>
          </a:p>
        </p:txBody>
      </p:sp>
    </p:spTree>
    <p:extLst>
      <p:ext uri="{BB962C8B-B14F-4D97-AF65-F5344CB8AC3E}">
        <p14:creationId xmlns:p14="http://schemas.microsoft.com/office/powerpoint/2010/main" val="17672342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a:t>Let’s do another knowledge check: True or False: </a:t>
            </a:r>
            <a:r>
              <a:rPr lang="en-US" b="0" baseline="0">
                <a:solidFill>
                  <a:srgbClr val="1F497D"/>
                </a:solidFill>
                <a:latin typeface="Calibri" panose="020F0502020204030204" pitchFamily="34" charset="0"/>
              </a:rPr>
              <a:t>T</a:t>
            </a:r>
            <a:r>
              <a:rPr lang="en-US">
                <a:solidFill>
                  <a:srgbClr val="1F497D"/>
                </a:solidFill>
                <a:latin typeface="Calibri" panose="020F0502020204030204" pitchFamily="34" charset="0"/>
                <a:ea typeface="Calibri" panose="020F0502020204030204" pitchFamily="34" charset="0"/>
              </a:rPr>
              <a:t>he tobacco industry is in the e-cigarette game. </a:t>
            </a:r>
            <a:endParaRPr lang="en-US" b="0" baseline="0"/>
          </a:p>
        </p:txBody>
      </p:sp>
      <p:sp>
        <p:nvSpPr>
          <p:cNvPr id="4" name="Slide Number Placeholder 3"/>
          <p:cNvSpPr>
            <a:spLocks noGrp="1"/>
          </p:cNvSpPr>
          <p:nvPr>
            <p:ph type="sldNum" sz="quarter" idx="10"/>
          </p:nvPr>
        </p:nvSpPr>
        <p:spPr/>
        <p:txBody>
          <a:bodyPr/>
          <a:lstStyle/>
          <a:p>
            <a:fld id="{B897B941-967F-4308-B253-F22E97F2B7DE}" type="slidenum">
              <a:rPr lang="en-US" smtClean="0"/>
              <a:t>27</a:t>
            </a:fld>
            <a:endParaRPr lang="en-US"/>
          </a:p>
        </p:txBody>
      </p:sp>
    </p:spTree>
    <p:extLst>
      <p:ext uri="{BB962C8B-B14F-4D97-AF65-F5344CB8AC3E}">
        <p14:creationId xmlns:p14="http://schemas.microsoft.com/office/powerpoint/2010/main" val="27358873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a:t>The answer is TRUE.</a:t>
            </a:r>
          </a:p>
          <a:p>
            <a:r>
              <a:rPr lang="en-US" b="0" baseline="0"/>
              <a:t> </a:t>
            </a:r>
          </a:p>
          <a:p>
            <a:r>
              <a:rPr lang="en-US" b="0" baseline="0"/>
              <a:t>B</a:t>
            </a:r>
            <a:r>
              <a:rPr lang="en-US" baseline="0"/>
              <a:t>ig tobacco companies are moving to e-cigarettes to addict a new generation of users, including youth.</a:t>
            </a:r>
          </a:p>
        </p:txBody>
      </p:sp>
      <p:sp>
        <p:nvSpPr>
          <p:cNvPr id="4" name="Slide Number Placeholder 3"/>
          <p:cNvSpPr>
            <a:spLocks noGrp="1"/>
          </p:cNvSpPr>
          <p:nvPr>
            <p:ph type="sldNum" sz="quarter" idx="10"/>
          </p:nvPr>
        </p:nvSpPr>
        <p:spPr/>
        <p:txBody>
          <a:bodyPr/>
          <a:lstStyle/>
          <a:p>
            <a:fld id="{B897B941-967F-4308-B253-F22E97F2B7DE}" type="slidenum">
              <a:rPr lang="en-US" smtClean="0"/>
              <a:t>28</a:t>
            </a:fld>
            <a:endParaRPr lang="en-US"/>
          </a:p>
        </p:txBody>
      </p:sp>
    </p:spTree>
    <p:extLst>
      <p:ext uri="{BB962C8B-B14F-4D97-AF65-F5344CB8AC3E}">
        <p14:creationId xmlns:p14="http://schemas.microsoft.com/office/powerpoint/2010/main" val="34196581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00000"/>
              </a:lnSpc>
              <a:spcBef>
                <a:spcPts val="0"/>
              </a:spcBef>
              <a:spcAft>
                <a:spcPts val="0"/>
              </a:spcAft>
              <a:buClrTx/>
              <a:buSzTx/>
              <a:buFont typeface="Arial" charset="0"/>
              <a:buNone/>
              <a:tabLst/>
              <a:defRPr/>
            </a:pPr>
            <a:r>
              <a:rPr lang="en-US" i="1"/>
              <a:t>S</a:t>
            </a:r>
            <a:r>
              <a:rPr lang="en-US"/>
              <a:t>ome of the brands behind these new products</a:t>
            </a:r>
            <a:r>
              <a:rPr lang="en-US" baseline="0"/>
              <a:t> are actually the</a:t>
            </a:r>
            <a:r>
              <a:rPr lang="en-US"/>
              <a:t> same companies</a:t>
            </a:r>
            <a:r>
              <a:rPr lang="en-US" baseline="0"/>
              <a:t> that produced traditional cigarettes.  </a:t>
            </a:r>
          </a:p>
          <a:p>
            <a:pPr marL="0" marR="0" indent="0" defTabSz="457200" eaLnBrk="1" fontAlgn="auto" latinLnBrk="0" hangingPunct="1">
              <a:lnSpc>
                <a:spcPct val="100000"/>
              </a:lnSpc>
              <a:spcBef>
                <a:spcPts val="0"/>
              </a:spcBef>
              <a:spcAft>
                <a:spcPts val="0"/>
              </a:spcAft>
              <a:buClrTx/>
              <a:buSzTx/>
              <a:buFont typeface="Arial" charset="0"/>
              <a:buNone/>
              <a:tabLst/>
              <a:defRPr/>
            </a:pPr>
            <a:endParaRPr lang="en-US"/>
          </a:p>
          <a:p>
            <a:pPr marL="0" marR="0" indent="0" defTabSz="457200" eaLnBrk="1" fontAlgn="auto" latinLnBrk="0" hangingPunct="1">
              <a:lnSpc>
                <a:spcPct val="100000"/>
              </a:lnSpc>
              <a:spcBef>
                <a:spcPts val="0"/>
              </a:spcBef>
              <a:spcAft>
                <a:spcPts val="0"/>
              </a:spcAft>
              <a:buClrTx/>
              <a:buSzTx/>
              <a:buFont typeface="Arial" charset="0"/>
              <a:buNone/>
              <a:tabLst/>
              <a:defRPr/>
            </a:pPr>
            <a:r>
              <a:rPr lang="en-US"/>
              <a:t>For example, the</a:t>
            </a:r>
            <a:r>
              <a:rPr lang="en-US" baseline="0"/>
              <a:t> company that</a:t>
            </a:r>
            <a:r>
              <a:rPr lang="en-US"/>
              <a:t> sells Kool</a:t>
            </a:r>
            <a:r>
              <a:rPr lang="en-US" baseline="0"/>
              <a:t> sells Blu, Marlboro sells Mark Ten,</a:t>
            </a:r>
            <a:r>
              <a:rPr lang="en-US"/>
              <a:t> Camel sells Vuse.</a:t>
            </a:r>
          </a:p>
          <a:p>
            <a:pPr marL="0" marR="0" indent="0" defTabSz="457200" eaLnBrk="1" fontAlgn="auto" latinLnBrk="0" hangingPunct="1">
              <a:lnSpc>
                <a:spcPct val="100000"/>
              </a:lnSpc>
              <a:spcBef>
                <a:spcPts val="0"/>
              </a:spcBef>
              <a:spcAft>
                <a:spcPts val="0"/>
              </a:spcAft>
              <a:buClrTx/>
              <a:buSzTx/>
              <a:buFont typeface="Arial" charset="0"/>
              <a:buNone/>
              <a:tabLst/>
              <a:defRPr/>
            </a:pPr>
            <a:endParaRPr lang="en-US"/>
          </a:p>
          <a:p>
            <a:pPr marL="0" marR="0" indent="0" defTabSz="457200" eaLnBrk="1" fontAlgn="auto" latinLnBrk="0" hangingPunct="1">
              <a:lnSpc>
                <a:spcPct val="100000"/>
              </a:lnSpc>
              <a:spcBef>
                <a:spcPts val="0"/>
              </a:spcBef>
              <a:spcAft>
                <a:spcPts val="0"/>
              </a:spcAft>
              <a:buClrTx/>
              <a:buSzTx/>
              <a:buFont typeface="Arial" charset="0"/>
              <a:buNone/>
              <a:tabLst/>
              <a:defRPr/>
            </a:pPr>
            <a:r>
              <a:rPr lang="en-US" baseline="0"/>
              <a:t>Tobacco giant, Altria, maker of Marlboro cigarettes, paid $13 billion dollars to get in on JUUL. </a:t>
            </a:r>
          </a:p>
        </p:txBody>
      </p:sp>
      <p:sp>
        <p:nvSpPr>
          <p:cNvPr id="4" name="Slide Number Placeholder 3"/>
          <p:cNvSpPr>
            <a:spLocks noGrp="1"/>
          </p:cNvSpPr>
          <p:nvPr>
            <p:ph type="sldNum" sz="quarter" idx="10"/>
          </p:nvPr>
        </p:nvSpPr>
        <p:spPr/>
        <p:txBody>
          <a:bodyPr/>
          <a:lstStyle/>
          <a:p>
            <a:fld id="{B897B941-967F-4308-B253-F22E97F2B7DE}" type="slidenum">
              <a:rPr lang="en-US" smtClean="0"/>
              <a:t>29</a:t>
            </a:fld>
            <a:endParaRPr lang="en-US"/>
          </a:p>
        </p:txBody>
      </p:sp>
    </p:spTree>
    <p:extLst>
      <p:ext uri="{BB962C8B-B14F-4D97-AF65-F5344CB8AC3E}">
        <p14:creationId xmlns:p14="http://schemas.microsoft.com/office/powerpoint/2010/main" val="3921768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FALSE. All e-cigarettes</a:t>
            </a:r>
            <a:r>
              <a:rPr lang="en-US" b="0" baseline="0"/>
              <a:t> are unsafe for youth. We’ll talk about why today. </a:t>
            </a:r>
          </a:p>
        </p:txBody>
      </p:sp>
      <p:sp>
        <p:nvSpPr>
          <p:cNvPr id="4" name="Slide Number Placeholder 3"/>
          <p:cNvSpPr>
            <a:spLocks noGrp="1"/>
          </p:cNvSpPr>
          <p:nvPr>
            <p:ph type="sldNum" sz="quarter" idx="10"/>
          </p:nvPr>
        </p:nvSpPr>
        <p:spPr/>
        <p:txBody>
          <a:bodyPr/>
          <a:lstStyle/>
          <a:p>
            <a:fld id="{B897B941-967F-4308-B253-F22E97F2B7DE}" type="slidenum">
              <a:rPr lang="en-US" smtClean="0"/>
              <a:t>3</a:t>
            </a:fld>
            <a:endParaRPr lang="en-US"/>
          </a:p>
        </p:txBody>
      </p:sp>
    </p:spTree>
    <p:extLst>
      <p:ext uri="{BB962C8B-B14F-4D97-AF65-F5344CB8AC3E}">
        <p14:creationId xmlns:p14="http://schemas.microsoft.com/office/powerpoint/2010/main" val="26910085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chemeClr val="bg1"/>
                </a:solidFill>
              </a:rPr>
              <a:t>In</a:t>
            </a:r>
            <a:r>
              <a:rPr lang="en-US" baseline="0">
                <a:solidFill>
                  <a:schemeClr val="bg1"/>
                </a:solidFill>
              </a:rPr>
              <a:t> addition to advertising, we also know that flavors influence youth use. </a:t>
            </a:r>
            <a:r>
              <a:rPr lang="en-US">
                <a:solidFill>
                  <a:schemeClr val="bg1"/>
                </a:solidFill>
              </a:rPr>
              <a:t>For example, many e-cigarettes contain fruit, candy, alcohol, or other flavors that youth find attractive and interesting. </a:t>
            </a:r>
          </a:p>
          <a:p>
            <a:endParaRPr lang="en-US">
              <a:solidFill>
                <a:schemeClr val="bg1"/>
              </a:solidFill>
            </a:endParaRPr>
          </a:p>
          <a:p>
            <a:r>
              <a:rPr lang="en-US" baseline="0">
                <a:solidFill>
                  <a:schemeClr val="bg1"/>
                </a:solidFill>
              </a:rPr>
              <a:t>Most of your peers who use e-cigarettes are doing so because of the appeal of flavors. And very few of them don’t use flavors. </a:t>
            </a:r>
            <a:endParaRPr lang="en-US">
              <a:solidFill>
                <a:schemeClr val="bg1"/>
              </a:solidFill>
            </a:endParaRPr>
          </a:p>
        </p:txBody>
      </p:sp>
      <p:sp>
        <p:nvSpPr>
          <p:cNvPr id="4" name="Slide Number Placeholder 3"/>
          <p:cNvSpPr>
            <a:spLocks noGrp="1"/>
          </p:cNvSpPr>
          <p:nvPr>
            <p:ph type="sldNum" sz="quarter" idx="10"/>
          </p:nvPr>
        </p:nvSpPr>
        <p:spPr/>
        <p:txBody>
          <a:bodyPr/>
          <a:lstStyle/>
          <a:p>
            <a:fld id="{B897B941-967F-4308-B253-F22E97F2B7DE}" type="slidenum">
              <a:rPr lang="en-US" smtClean="0"/>
              <a:t>30</a:t>
            </a:fld>
            <a:endParaRPr lang="en-US"/>
          </a:p>
        </p:txBody>
      </p:sp>
    </p:spTree>
    <p:extLst>
      <p:ext uri="{BB962C8B-B14F-4D97-AF65-F5344CB8AC3E}">
        <p14:creationId xmlns:p14="http://schemas.microsoft.com/office/powerpoint/2010/main" val="10644660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latin typeface="+mn-lt"/>
                <a:ea typeface="+mn-ea"/>
                <a:cs typeface="+mn-cs"/>
              </a:rPr>
              <a:t>So</a:t>
            </a:r>
            <a:r>
              <a:rPr lang="en-US" sz="1200" kern="1200" baseline="0">
                <a:solidFill>
                  <a:schemeClr val="tx1"/>
                </a:solidFill>
                <a:latin typeface="+mn-lt"/>
                <a:ea typeface="+mn-ea"/>
                <a:cs typeface="+mn-cs"/>
              </a:rPr>
              <a:t>, finally, what can you do about the problem of e-cigarettes?</a:t>
            </a:r>
            <a:endParaRPr lang="en-US" sz="1200" kern="120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B897B941-967F-4308-B253-F22E97F2B7DE}" type="slidenum">
              <a:rPr lang="en-US" smtClean="0"/>
              <a:t>31</a:t>
            </a:fld>
            <a:endParaRPr lang="en-US"/>
          </a:p>
        </p:txBody>
      </p:sp>
    </p:spTree>
    <p:extLst>
      <p:ext uri="{BB962C8B-B14F-4D97-AF65-F5344CB8AC3E}">
        <p14:creationId xmlns:p14="http://schemas.microsoft.com/office/powerpoint/2010/main" val="40583542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200" dirty="0"/>
              <a:t>If you haven’t started using tobacco, don’t start.</a:t>
            </a:r>
            <a:r>
              <a:rPr lang="en-US" sz="1200" baseline="0" dirty="0"/>
              <a:t>  </a:t>
            </a:r>
            <a:r>
              <a:rPr lang="en-US" sz="1200" dirty="0"/>
              <a:t>Most teens DON’T use e-cigarettes or other tobacco products!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Franklin Gothic Book"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Franklin Gothic Book" charset="0"/>
              </a:rPr>
              <a:t>If you use e-cigarettes or other tobacco products, the sooner you quit, the better.  </a:t>
            </a:r>
            <a:endParaRPr lang="en-US" b="0"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Franklin Gothic Book" charset="0"/>
              </a:rPr>
              <a:t>Here are some helpful resources to help you quit.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Franklin Gothic Book" charset="0"/>
              </a:rPr>
              <a:t>There’s the “</a:t>
            </a:r>
            <a:r>
              <a:rPr lang="en-US" sz="1200" dirty="0"/>
              <a:t>This is quitting” app from</a:t>
            </a:r>
            <a:r>
              <a:rPr lang="en-US" sz="1200" baseline="0" dirty="0"/>
              <a:t> Truth Initiative, </a:t>
            </a:r>
            <a:r>
              <a:rPr lang="en-US" sz="1200" dirty="0" err="1"/>
              <a:t>quitSTART</a:t>
            </a:r>
            <a:r>
              <a:rPr lang="en-US" sz="1200" dirty="0"/>
              <a:t> app or </a:t>
            </a:r>
            <a:r>
              <a:rPr lang="en-US" sz="1200" dirty="0" err="1"/>
              <a:t>Smokefree</a:t>
            </a:r>
            <a:r>
              <a:rPr lang="en-US" sz="1200" dirty="0"/>
              <a:t> TXT for Teens from </a:t>
            </a:r>
            <a:r>
              <a:rPr lang="en-US" sz="1200" dirty="0" err="1"/>
              <a:t>smokefree</a:t>
            </a:r>
            <a:r>
              <a:rPr lang="en-US" sz="1200" dirty="0"/>
              <a:t> teens dot gov.</a:t>
            </a:r>
          </a:p>
          <a:p>
            <a:endParaRPr lang="en-US" sz="1200" dirty="0"/>
          </a:p>
          <a:p>
            <a:r>
              <a:rPr lang="en-US" sz="1200" dirty="0"/>
              <a:t>Most importantly,</a:t>
            </a:r>
            <a:r>
              <a:rPr lang="en-US" sz="1200" baseline="0" dirty="0"/>
              <a:t> get help, don’t do it alone. </a:t>
            </a:r>
          </a:p>
          <a:p>
            <a:r>
              <a:rPr lang="en-US" sz="1200" dirty="0"/>
              <a:t>Here are some things that you</a:t>
            </a:r>
            <a:r>
              <a:rPr lang="en-US" sz="1200" baseline="0" dirty="0"/>
              <a:t> can do that will </a:t>
            </a:r>
            <a:r>
              <a:rPr lang="en-US" sz="1200" dirty="0"/>
              <a:t>make a big impact on your quit journey:</a:t>
            </a:r>
          </a:p>
          <a:p>
            <a:pPr marL="171450" indent="-171450">
              <a:buFont typeface="Arial" panose="020B0604020202020204" pitchFamily="34" charset="0"/>
              <a:buChar char="•"/>
            </a:pPr>
            <a:r>
              <a:rPr lang="en-US" sz="1200" b="1" dirty="0"/>
              <a:t>Asking for help isn’t weak, it’s a smart move!</a:t>
            </a:r>
            <a:r>
              <a:rPr lang="en-US" sz="1200" dirty="0"/>
              <a:t> If you feel comfortable, talk to friends or adults you trust about wanting to quit. </a:t>
            </a:r>
          </a:p>
          <a:p>
            <a:pPr marL="171450" indent="-171450">
              <a:buFont typeface="Arial" panose="020B0604020202020204" pitchFamily="34" charset="0"/>
              <a:buChar char="•"/>
            </a:pPr>
            <a:r>
              <a:rPr lang="en-US" sz="1200" b="1" dirty="0"/>
              <a:t>It’s normal for people to slip up when they’re trying to quit.</a:t>
            </a:r>
            <a:r>
              <a:rPr lang="en-US" sz="1200" dirty="0"/>
              <a:t> If you slip up, don’t think of it as a failure. It just means you might want to try</a:t>
            </a:r>
            <a:r>
              <a:rPr lang="en-US" sz="1200" baseline="0" dirty="0"/>
              <a:t> quitting in a different way</a:t>
            </a:r>
            <a:r>
              <a:rPr lang="en-US" sz="1200" dirty="0"/>
              <a:t>.</a:t>
            </a:r>
          </a:p>
          <a:p>
            <a:pPr marL="171450" indent="-171450">
              <a:buFont typeface="Arial" panose="020B0604020202020204" pitchFamily="34" charset="0"/>
              <a:buChar char="•"/>
            </a:pPr>
            <a:r>
              <a:rPr lang="en-US" sz="1200" b="1" dirty="0"/>
              <a:t>Being prepared increases your chances of quitting successfully</a:t>
            </a:r>
            <a:r>
              <a:rPr lang="en-US" sz="1200" dirty="0"/>
              <a:t>. Make a plan, stick to it, and keep trying to quit until you get it down.</a:t>
            </a:r>
            <a:endParaRPr lang="en-US" b="1" dirty="0"/>
          </a:p>
        </p:txBody>
      </p:sp>
      <p:sp>
        <p:nvSpPr>
          <p:cNvPr id="4" name="Slide Number Placeholder 3"/>
          <p:cNvSpPr>
            <a:spLocks noGrp="1"/>
          </p:cNvSpPr>
          <p:nvPr>
            <p:ph type="sldNum" sz="quarter" idx="10"/>
          </p:nvPr>
        </p:nvSpPr>
        <p:spPr/>
        <p:txBody>
          <a:bodyPr/>
          <a:lstStyle/>
          <a:p>
            <a:fld id="{B897B941-967F-4308-B253-F22E97F2B7DE}" type="slidenum">
              <a:rPr lang="en-US" smtClean="0"/>
              <a:t>32</a:t>
            </a:fld>
            <a:endParaRPr lang="en-US"/>
          </a:p>
        </p:txBody>
      </p:sp>
    </p:spTree>
    <p:extLst>
      <p:ext uri="{BB962C8B-B14F-4D97-AF65-F5344CB8AC3E}">
        <p14:creationId xmlns:p14="http://schemas.microsoft.com/office/powerpoint/2010/main" val="14641614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Make</a:t>
            </a:r>
            <a:r>
              <a:rPr lang="en-US" b="0" baseline="0"/>
              <a:t> sure you a</a:t>
            </a:r>
            <a:r>
              <a:rPr lang="en-US" b="0"/>
              <a:t>void secondhand aerosol,</a:t>
            </a:r>
            <a:r>
              <a:rPr lang="en-US" b="0" baseline="0"/>
              <a:t> which we know can contain harmful ingredients. </a:t>
            </a:r>
            <a:endParaRPr lang="en-US" b="0"/>
          </a:p>
          <a:p>
            <a:endParaRPr lang="en-US" b="0"/>
          </a:p>
          <a:p>
            <a:r>
              <a:rPr lang="en-US" b="0"/>
              <a:t>Don’t let your friends,</a:t>
            </a:r>
            <a:r>
              <a:rPr lang="en-US" b="0" baseline="0"/>
              <a:t> or anyone for that matter, smoke or use e-cigarettes around you. </a:t>
            </a:r>
          </a:p>
          <a:p>
            <a:endParaRPr lang="en-US" b="0" baseline="0"/>
          </a:p>
          <a:p>
            <a:r>
              <a:rPr lang="en-US" b="0" baseline="0"/>
              <a:t>You can also a</a:t>
            </a:r>
            <a:r>
              <a:rPr lang="en-US" b="0"/>
              <a:t>void restaurants and other locations that allow use of tobacco products, including e-cigarettes.</a:t>
            </a:r>
            <a:endParaRPr lang="en-US"/>
          </a:p>
        </p:txBody>
      </p:sp>
      <p:sp>
        <p:nvSpPr>
          <p:cNvPr id="4" name="Slide Number Placeholder 3"/>
          <p:cNvSpPr>
            <a:spLocks noGrp="1"/>
          </p:cNvSpPr>
          <p:nvPr>
            <p:ph type="sldNum" sz="quarter" idx="10"/>
          </p:nvPr>
        </p:nvSpPr>
        <p:spPr/>
        <p:txBody>
          <a:bodyPr/>
          <a:lstStyle/>
          <a:p>
            <a:fld id="{B897B941-967F-4308-B253-F22E97F2B7DE}" type="slidenum">
              <a:rPr lang="en-US" smtClean="0"/>
              <a:t>33</a:t>
            </a:fld>
            <a:endParaRPr lang="en-US"/>
          </a:p>
        </p:txBody>
      </p:sp>
    </p:spTree>
    <p:extLst>
      <p:ext uri="{BB962C8B-B14F-4D97-AF65-F5344CB8AC3E}">
        <p14:creationId xmlns:p14="http://schemas.microsoft.com/office/powerpoint/2010/main" val="6108696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When it comes to your school,</a:t>
            </a:r>
            <a:r>
              <a:rPr lang="en-US" b="0" baseline="0"/>
              <a:t> help your school go tobacco-free, if it’s not already.</a:t>
            </a:r>
          </a:p>
          <a:p>
            <a:endParaRPr lang="en-US" b="0"/>
          </a:p>
          <a:p>
            <a:r>
              <a:rPr lang="en-US" b="0"/>
              <a:t>Check with your school administration to ensure your school</a:t>
            </a:r>
            <a:r>
              <a:rPr lang="en-US" b="0" baseline="0"/>
              <a:t> </a:t>
            </a:r>
            <a:r>
              <a:rPr lang="en-US" b="0"/>
              <a:t>is completely tobacco-free, including being free of e-cigarettes, even</a:t>
            </a:r>
            <a:r>
              <a:rPr lang="en-US" b="0" baseline="0"/>
              <a:t> after hours</a:t>
            </a:r>
            <a:r>
              <a:rPr lang="en-US" b="0"/>
              <a:t>.</a:t>
            </a:r>
          </a:p>
          <a:p>
            <a:endParaRPr lang="en-US"/>
          </a:p>
        </p:txBody>
      </p:sp>
      <p:sp>
        <p:nvSpPr>
          <p:cNvPr id="4" name="Slide Number Placeholder 3"/>
          <p:cNvSpPr>
            <a:spLocks noGrp="1"/>
          </p:cNvSpPr>
          <p:nvPr>
            <p:ph type="sldNum" sz="quarter" idx="10"/>
          </p:nvPr>
        </p:nvSpPr>
        <p:spPr/>
        <p:txBody>
          <a:bodyPr/>
          <a:lstStyle/>
          <a:p>
            <a:fld id="{B897B941-967F-4308-B253-F22E97F2B7DE}" type="slidenum">
              <a:rPr lang="en-US" smtClean="0"/>
              <a:t>34</a:t>
            </a:fld>
            <a:endParaRPr lang="en-US"/>
          </a:p>
        </p:txBody>
      </p:sp>
    </p:spTree>
    <p:extLst>
      <p:ext uri="{BB962C8B-B14F-4D97-AF65-F5344CB8AC3E}">
        <p14:creationId xmlns:p14="http://schemas.microsoft.com/office/powerpoint/2010/main" val="23140903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You can also get involved!</a:t>
            </a:r>
            <a:endParaRPr lang="en-US" sz="1200"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Talk with your peers and community leaders about ways you can help educate your community about the dangers of e-cigarettes. </a:t>
            </a:r>
          </a:p>
          <a:p>
            <a:endParaRPr lang="en-US" sz="1200" baseline="0"/>
          </a:p>
          <a:p>
            <a:r>
              <a:rPr lang="en-US" sz="1200" b="0" baseline="0"/>
              <a:t>If you have friends that use e-cigarettes, talk to them about quitting. </a:t>
            </a:r>
            <a:endParaRPr lang="en-US" sz="1200" b="0"/>
          </a:p>
          <a:p>
            <a:pPr marL="0" indent="0">
              <a:buNone/>
            </a:pPr>
            <a:endParaRPr lang="en-US" sz="1200"/>
          </a:p>
          <a:p>
            <a:r>
              <a:rPr lang="en-US" sz="1200"/>
              <a:t>You can also become an ambassador</a:t>
            </a:r>
            <a:r>
              <a:rPr lang="en-US" sz="1200" baseline="0"/>
              <a:t> with </a:t>
            </a:r>
            <a:r>
              <a:rPr lang="en-US" sz="1200"/>
              <a:t>the Campaign for Tobacco-Free Kids to make the next</a:t>
            </a:r>
            <a:r>
              <a:rPr lang="en-US" sz="1200" baseline="0"/>
              <a:t> generation tobacco-free</a:t>
            </a:r>
            <a:r>
              <a:rPr lang="en-US" sz="1200"/>
              <a:t>. </a:t>
            </a:r>
          </a:p>
        </p:txBody>
      </p:sp>
      <p:sp>
        <p:nvSpPr>
          <p:cNvPr id="4" name="Slide Number Placeholder 3"/>
          <p:cNvSpPr>
            <a:spLocks noGrp="1"/>
          </p:cNvSpPr>
          <p:nvPr>
            <p:ph type="sldNum" sz="quarter" idx="10"/>
          </p:nvPr>
        </p:nvSpPr>
        <p:spPr/>
        <p:txBody>
          <a:bodyPr/>
          <a:lstStyle/>
          <a:p>
            <a:fld id="{B897B941-967F-4308-B253-F22E97F2B7DE}" type="slidenum">
              <a:rPr lang="en-US" smtClean="0"/>
              <a:t>35</a:t>
            </a:fld>
            <a:endParaRPr lang="en-US"/>
          </a:p>
        </p:txBody>
      </p:sp>
    </p:spTree>
    <p:extLst>
      <p:ext uri="{BB962C8B-B14F-4D97-AF65-F5344CB8AC3E}">
        <p14:creationId xmlns:p14="http://schemas.microsoft.com/office/powerpoint/2010/main" val="38458651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rPr>
              <a:t>Let’s recap what</a:t>
            </a:r>
            <a:r>
              <a:rPr lang="en-US" baseline="0">
                <a:effectLst/>
              </a:rPr>
              <a:t> </a:t>
            </a:r>
            <a:r>
              <a:rPr lang="en-US">
                <a:effectLst/>
              </a:rPr>
              <a:t>we learned</a:t>
            </a:r>
            <a:r>
              <a:rPr lang="en-US" baseline="0">
                <a:effectLst/>
              </a:rPr>
              <a:t> today.</a:t>
            </a:r>
            <a:endParaRPr lang="en-US">
              <a:effectLst/>
            </a:endParaRPr>
          </a:p>
        </p:txBody>
      </p:sp>
      <p:sp>
        <p:nvSpPr>
          <p:cNvPr id="4" name="Slide Number Placeholder 3"/>
          <p:cNvSpPr>
            <a:spLocks noGrp="1"/>
          </p:cNvSpPr>
          <p:nvPr>
            <p:ph type="sldNum" sz="quarter" idx="10"/>
          </p:nvPr>
        </p:nvSpPr>
        <p:spPr/>
        <p:txBody>
          <a:bodyPr/>
          <a:lstStyle/>
          <a:p>
            <a:fld id="{B897B941-967F-4308-B253-F22E97F2B7DE}" type="slidenum">
              <a:rPr lang="en-US" smtClean="0"/>
              <a:t>36</a:t>
            </a:fld>
            <a:endParaRPr lang="en-US"/>
          </a:p>
        </p:txBody>
      </p:sp>
    </p:spTree>
    <p:extLst>
      <p:ext uri="{BB962C8B-B14F-4D97-AF65-F5344CB8AC3E}">
        <p14:creationId xmlns:p14="http://schemas.microsoft.com/office/powerpoint/2010/main" val="34222298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rPr>
              <a:t>E-cigarettes</a:t>
            </a:r>
            <a:r>
              <a:rPr lang="en-US" baseline="0">
                <a:effectLst/>
              </a:rPr>
              <a:t> are a tobacco product that produce an aerosol by heating a liquid that typically contains nicotine, flavorings, and other chemicals. They can come in many shapes and sizes.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10"/>
          </p:nvPr>
        </p:nvSpPr>
        <p:spPr/>
        <p:txBody>
          <a:bodyPr/>
          <a:lstStyle/>
          <a:p>
            <a:fld id="{B897B941-967F-4308-B253-F22E97F2B7DE}" type="slidenum">
              <a:rPr lang="en-US" smtClean="0"/>
              <a:t>37</a:t>
            </a:fld>
            <a:endParaRPr lang="en-US"/>
          </a:p>
        </p:txBody>
      </p:sp>
    </p:spTree>
    <p:extLst>
      <p:ext uri="{BB962C8B-B14F-4D97-AF65-F5344CB8AC3E}">
        <p14:creationId xmlns:p14="http://schemas.microsoft.com/office/powerpoint/2010/main" val="20613144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rPr>
              <a:t>E-cigarettes typically</a:t>
            </a:r>
            <a:r>
              <a:rPr lang="en-US" baseline="0">
                <a:effectLst/>
              </a:rPr>
              <a:t> contain nicotine, a highly addictive and harmful chemical that can harm your brain, which continues to develop until about age 25. </a:t>
            </a:r>
            <a:r>
              <a:rPr lang="en-US">
                <a:effectLst/>
              </a:rPr>
              <a:t>Health</a:t>
            </a:r>
            <a:r>
              <a:rPr lang="en-US" baseline="0">
                <a:effectLst/>
              </a:rPr>
              <a:t> risks include </a:t>
            </a:r>
            <a:r>
              <a:rPr lang="en-US" b="0" baseline="0"/>
              <a:t>addiction, behavior risks, and exposure to the harmful ingredients in e-cigarette aerosol. </a:t>
            </a:r>
            <a:endParaRPr lang="en-US" b="0" dirty="0"/>
          </a:p>
        </p:txBody>
      </p:sp>
      <p:sp>
        <p:nvSpPr>
          <p:cNvPr id="4" name="Slide Number Placeholder 3"/>
          <p:cNvSpPr>
            <a:spLocks noGrp="1"/>
          </p:cNvSpPr>
          <p:nvPr>
            <p:ph type="sldNum" sz="quarter" idx="10"/>
          </p:nvPr>
        </p:nvSpPr>
        <p:spPr/>
        <p:txBody>
          <a:bodyPr/>
          <a:lstStyle/>
          <a:p>
            <a:fld id="{B897B941-967F-4308-B253-F22E97F2B7DE}" type="slidenum">
              <a:rPr lang="en-US" smtClean="0"/>
              <a:t>38</a:t>
            </a:fld>
            <a:endParaRPr lang="en-US"/>
          </a:p>
        </p:txBody>
      </p:sp>
    </p:spTree>
    <p:extLst>
      <p:ext uri="{BB962C8B-B14F-4D97-AF65-F5344CB8AC3E}">
        <p14:creationId xmlns:p14="http://schemas.microsoft.com/office/powerpoint/2010/main" val="23831568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effectLst/>
              </a:rPr>
              <a:t>Advertising and flavors make young people use e-cigarettes. </a:t>
            </a:r>
            <a:endParaRPr lang="en-US">
              <a:effectLst/>
            </a:endParaRPr>
          </a:p>
        </p:txBody>
      </p:sp>
      <p:sp>
        <p:nvSpPr>
          <p:cNvPr id="4" name="Slide Number Placeholder 3"/>
          <p:cNvSpPr>
            <a:spLocks noGrp="1"/>
          </p:cNvSpPr>
          <p:nvPr>
            <p:ph type="sldNum" sz="quarter" idx="10"/>
          </p:nvPr>
        </p:nvSpPr>
        <p:spPr/>
        <p:txBody>
          <a:bodyPr/>
          <a:lstStyle/>
          <a:p>
            <a:fld id="{B897B941-967F-4308-B253-F22E97F2B7DE}" type="slidenum">
              <a:rPr lang="en-US" smtClean="0"/>
              <a:t>39</a:t>
            </a:fld>
            <a:endParaRPr lang="en-US"/>
          </a:p>
        </p:txBody>
      </p:sp>
    </p:spTree>
    <p:extLst>
      <p:ext uri="{BB962C8B-B14F-4D97-AF65-F5344CB8AC3E}">
        <p14:creationId xmlns:p14="http://schemas.microsoft.com/office/powerpoint/2010/main" val="3559229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278">
              <a:defRPr/>
            </a:pPr>
            <a:r>
              <a:rPr lang="en-US" sz="1200" b="0" kern="1200">
                <a:solidFill>
                  <a:schemeClr val="tx1"/>
                </a:solidFill>
                <a:latin typeface="+mn-lt"/>
                <a:ea typeface="+mn-ea"/>
                <a:cs typeface="+mn-cs"/>
              </a:rPr>
              <a:t>Today’s presentation</a:t>
            </a:r>
            <a:r>
              <a:rPr lang="en-US" sz="1200" b="0" kern="1200" baseline="0">
                <a:solidFill>
                  <a:schemeClr val="tx1"/>
                </a:solidFill>
                <a:latin typeface="+mn-lt"/>
                <a:ea typeface="+mn-ea"/>
                <a:cs typeface="+mn-cs"/>
              </a:rPr>
              <a:t> will cover 4 main topics.</a:t>
            </a:r>
          </a:p>
          <a:p>
            <a:pPr defTabSz="941278">
              <a:defRPr/>
            </a:pPr>
            <a:endParaRPr lang="en-US" sz="1200" b="0" kern="1200" baseline="0">
              <a:solidFill>
                <a:schemeClr val="tx1"/>
              </a:solidFill>
              <a:latin typeface="+mn-lt"/>
              <a:ea typeface="+mn-ea"/>
              <a:cs typeface="+mn-cs"/>
            </a:endParaRPr>
          </a:p>
          <a:p>
            <a:pPr defTabSz="941278">
              <a:defRPr/>
            </a:pPr>
            <a:r>
              <a:rPr lang="en-US" sz="1200" b="0" kern="1200" baseline="0">
                <a:solidFill>
                  <a:schemeClr val="tx1"/>
                </a:solidFill>
                <a:latin typeface="+mn-lt"/>
                <a:ea typeface="+mn-ea"/>
                <a:cs typeface="+mn-cs"/>
              </a:rPr>
              <a:t>First, we’ll talk about what e-cigarettes are. </a:t>
            </a:r>
          </a:p>
          <a:p>
            <a:pPr defTabSz="941278">
              <a:defRPr/>
            </a:pPr>
            <a:r>
              <a:rPr lang="en-US" sz="1200" b="0" kern="1200" baseline="0">
                <a:solidFill>
                  <a:schemeClr val="tx1"/>
                </a:solidFill>
                <a:latin typeface="+mn-lt"/>
                <a:ea typeface="+mn-ea"/>
                <a:cs typeface="+mn-cs"/>
              </a:rPr>
              <a:t>Next, we’ll talk about why they are dangerous to your health.</a:t>
            </a:r>
          </a:p>
          <a:p>
            <a:pPr defTabSz="941278">
              <a:defRPr/>
            </a:pPr>
            <a:r>
              <a:rPr lang="en-US" sz="1200" b="0" kern="1200" baseline="0">
                <a:solidFill>
                  <a:schemeClr val="tx1"/>
                </a:solidFill>
                <a:latin typeface="+mn-lt"/>
                <a:ea typeface="+mn-ea"/>
                <a:cs typeface="+mn-cs"/>
              </a:rPr>
              <a:t>Then, we’ll look at the factors that lead to e-cigarette use in the first place.</a:t>
            </a:r>
          </a:p>
          <a:p>
            <a:pPr defTabSz="941278">
              <a:defRPr/>
            </a:pPr>
            <a:r>
              <a:rPr lang="en-US" sz="1200" b="0" kern="1200" baseline="0">
                <a:solidFill>
                  <a:schemeClr val="tx1"/>
                </a:solidFill>
                <a:latin typeface="+mn-lt"/>
                <a:ea typeface="+mn-ea"/>
                <a:cs typeface="+mn-cs"/>
              </a:rPr>
              <a:t>Finally, we’ll talk about what you can do to avoid all tobacco products, including e-cigarettes, and how you can get involved to help others do the same. </a:t>
            </a:r>
          </a:p>
          <a:p>
            <a:pPr marL="0" indent="0" defTabSz="941278">
              <a:buFontTx/>
              <a:buNone/>
              <a:defRPr/>
            </a:pPr>
            <a:endParaRPr lang="en-US" sz="1200" b="0" kern="1200" baseline="0">
              <a:solidFill>
                <a:schemeClr val="tx1"/>
              </a:solidFill>
              <a:latin typeface="+mn-lt"/>
              <a:ea typeface="+mn-ea"/>
              <a:cs typeface="+mn-cs"/>
            </a:endParaRPr>
          </a:p>
          <a:p>
            <a:pPr marL="0" indent="0" defTabSz="941278">
              <a:buFontTx/>
              <a:buNone/>
              <a:defRPr/>
            </a:pPr>
            <a:r>
              <a:rPr lang="en-US" sz="1200" b="0" kern="1200" baseline="0">
                <a:solidFill>
                  <a:schemeClr val="tx1"/>
                </a:solidFill>
                <a:latin typeface="+mn-lt"/>
                <a:ea typeface="+mn-ea"/>
                <a:cs typeface="+mn-cs"/>
              </a:rPr>
              <a:t>Let’s start with,</a:t>
            </a:r>
            <a:r>
              <a:rPr lang="en-US" sz="1200" b="0" kern="1200">
                <a:solidFill>
                  <a:schemeClr val="tx1"/>
                </a:solidFill>
                <a:latin typeface="+mn-lt"/>
                <a:ea typeface="+mn-ea"/>
                <a:cs typeface="+mn-cs"/>
              </a:rPr>
              <a:t> What is an e-cigarette?</a:t>
            </a:r>
          </a:p>
        </p:txBody>
      </p:sp>
      <p:sp>
        <p:nvSpPr>
          <p:cNvPr id="4" name="Slide Number Placeholder 3"/>
          <p:cNvSpPr>
            <a:spLocks noGrp="1"/>
          </p:cNvSpPr>
          <p:nvPr>
            <p:ph type="sldNum" sz="quarter" idx="10"/>
          </p:nvPr>
        </p:nvSpPr>
        <p:spPr/>
        <p:txBody>
          <a:bodyPr/>
          <a:lstStyle/>
          <a:p>
            <a:fld id="{B897B941-967F-4308-B253-F22E97F2B7DE}" type="slidenum">
              <a:rPr lang="en-US" smtClean="0"/>
              <a:t>4</a:t>
            </a:fld>
            <a:endParaRPr lang="en-US"/>
          </a:p>
        </p:txBody>
      </p:sp>
    </p:spTree>
    <p:extLst>
      <p:ext uri="{BB962C8B-B14F-4D97-AF65-F5344CB8AC3E}">
        <p14:creationId xmlns:p14="http://schemas.microsoft.com/office/powerpoint/2010/main" val="13002401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a:effectLst/>
              </a:rPr>
              <a:t>Live</a:t>
            </a:r>
            <a:r>
              <a:rPr lang="en-US" b="0" baseline="0">
                <a:effectLst/>
              </a:rPr>
              <a:t> tobacco-free, get involved, and quit if you are currently using any type of tobacco product, which includes e-cigarettes.</a:t>
            </a:r>
            <a:endParaRPr lang="en-US" b="0">
              <a:effectLst/>
            </a:endParaRPr>
          </a:p>
        </p:txBody>
      </p:sp>
      <p:sp>
        <p:nvSpPr>
          <p:cNvPr id="4" name="Slide Number Placeholder 3"/>
          <p:cNvSpPr>
            <a:spLocks noGrp="1"/>
          </p:cNvSpPr>
          <p:nvPr>
            <p:ph type="sldNum" sz="quarter" idx="10"/>
          </p:nvPr>
        </p:nvSpPr>
        <p:spPr/>
        <p:txBody>
          <a:bodyPr/>
          <a:lstStyle/>
          <a:p>
            <a:fld id="{B897B941-967F-4308-B253-F22E97F2B7DE}" type="slidenum">
              <a:rPr lang="en-US" smtClean="0"/>
              <a:t>40</a:t>
            </a:fld>
            <a:endParaRPr lang="en-US"/>
          </a:p>
        </p:txBody>
      </p:sp>
    </p:spTree>
    <p:extLst>
      <p:ext uri="{BB962C8B-B14F-4D97-AF65-F5344CB8AC3E}">
        <p14:creationId xmlns:p14="http://schemas.microsoft.com/office/powerpoint/2010/main" val="42223300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forget the most important takeaway from this</a:t>
            </a:r>
            <a:r>
              <a:rPr lang="en-US" baseline="0" dirty="0"/>
              <a:t> presentation. </a:t>
            </a:r>
          </a:p>
          <a:p>
            <a:endParaRPr lang="en-US" baseline="0" dirty="0"/>
          </a:p>
          <a:p>
            <a:r>
              <a:rPr lang="en-US" baseline="0" dirty="0"/>
              <a:t>E-cigarette use poses a significant and avoidable health risk to YOU!</a:t>
            </a:r>
          </a:p>
          <a:p>
            <a:endParaRPr lang="en-US" dirty="0"/>
          </a:p>
        </p:txBody>
      </p:sp>
      <p:sp>
        <p:nvSpPr>
          <p:cNvPr id="4" name="Slide Number Placeholder 3"/>
          <p:cNvSpPr>
            <a:spLocks noGrp="1"/>
          </p:cNvSpPr>
          <p:nvPr>
            <p:ph type="sldNum" sz="quarter" idx="5"/>
          </p:nvPr>
        </p:nvSpPr>
        <p:spPr/>
        <p:txBody>
          <a:bodyPr/>
          <a:lstStyle/>
          <a:p>
            <a:fld id="{B897B941-967F-4308-B253-F22E97F2B7DE}" type="slidenum">
              <a:rPr lang="en-US" smtClean="0"/>
              <a:t>41</a:t>
            </a:fld>
            <a:endParaRPr lang="en-US"/>
          </a:p>
        </p:txBody>
      </p:sp>
    </p:spTree>
    <p:extLst>
      <p:ext uri="{BB962C8B-B14F-4D97-AF65-F5344CB8AC3E}">
        <p14:creationId xmlns:p14="http://schemas.microsoft.com/office/powerpoint/2010/main" val="13967952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a:t>No matter what you call it, it’s an e-cigarette</a:t>
            </a:r>
            <a:r>
              <a:rPr lang="en-US" b="0" baseline="0">
                <a:solidFill>
                  <a:srgbClr val="FF0000"/>
                </a:solidFill>
              </a:rPr>
              <a:t>. </a:t>
            </a:r>
            <a:r>
              <a:rPr lang="en-US">
                <a:effectLst/>
              </a:rPr>
              <a:t>E-cigarettes are known by many different names. You’ve probably heard</a:t>
            </a:r>
            <a:r>
              <a:rPr lang="en-US" baseline="0">
                <a:effectLst/>
              </a:rPr>
              <a:t> them called “</a:t>
            </a:r>
            <a:r>
              <a:rPr lang="en-US">
                <a:effectLst/>
              </a:rPr>
              <a:t>e-cigs</a:t>
            </a:r>
            <a:r>
              <a:rPr lang="en-US" baseline="0">
                <a:effectLst/>
              </a:rPr>
              <a:t>” or </a:t>
            </a:r>
            <a:r>
              <a:rPr lang="en-US">
                <a:effectLst/>
              </a:rPr>
              <a:t>“vapes” or just “JUUL.”</a:t>
            </a:r>
            <a:endParaRPr lang="en-US" baseline="0"/>
          </a:p>
        </p:txBody>
      </p:sp>
      <p:sp>
        <p:nvSpPr>
          <p:cNvPr id="4" name="Slide Number Placeholder 3"/>
          <p:cNvSpPr>
            <a:spLocks noGrp="1"/>
          </p:cNvSpPr>
          <p:nvPr>
            <p:ph type="sldNum" sz="quarter" idx="10"/>
          </p:nvPr>
        </p:nvSpPr>
        <p:spPr/>
        <p:txBody>
          <a:bodyPr/>
          <a:lstStyle/>
          <a:p>
            <a:fld id="{B897B941-967F-4308-B253-F22E97F2B7DE}" type="slidenum">
              <a:rPr lang="en-US" smtClean="0"/>
              <a:t>5</a:t>
            </a:fld>
            <a:endParaRPr lang="en-US"/>
          </a:p>
        </p:txBody>
      </p:sp>
    </p:spTree>
    <p:extLst>
      <p:ext uri="{BB962C8B-B14F-4D97-AF65-F5344CB8AC3E}">
        <p14:creationId xmlns:p14="http://schemas.microsoft.com/office/powerpoint/2010/main" val="13977014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Rockwell" panose="02060603020205020403" pitchFamily="18" charset="0"/>
              </a:rPr>
              <a:t>E-cigarettes are devices that heat a liquid into an aerosol that the user inhales.</a:t>
            </a:r>
            <a:br>
              <a:rPr lang="en-US">
                <a:solidFill>
                  <a:prstClr val="white"/>
                </a:solidFill>
                <a:latin typeface="Rockwell" panose="02060603020205020403" pitchFamily="18" charset="0"/>
              </a:rPr>
            </a:b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a:t>E-cigarettes come in lots of different shapes.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rPr>
              <a:t>Some e-cigarettes look like regular tobacco products, such as cigarettes. But in recent</a:t>
            </a:r>
            <a:r>
              <a:rPr lang="en-US" baseline="0">
                <a:effectLst/>
              </a:rPr>
              <a:t> years, we’ve seen e-cigarettes that look like other things, including </a:t>
            </a:r>
            <a:r>
              <a:rPr lang="en-US">
                <a:effectLst/>
              </a:rPr>
              <a:t>USB flash drives, pens, and other everyday items. JUUL is one of the most common e-cigarettes</a:t>
            </a:r>
            <a:r>
              <a:rPr lang="en-US" baseline="0">
                <a:effectLst/>
              </a:rPr>
              <a:t> shaped like a USB flash drive. </a:t>
            </a:r>
            <a:endParaRPr lang="en-US">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a:effectLst/>
              </a:rPr>
              <a:t>But regardless of what you call it, these are all </a:t>
            </a:r>
            <a:r>
              <a:rPr lang="en-US" b="0" baseline="0"/>
              <a:t>e-cigarettes and none of them are safe for young people to use. </a:t>
            </a:r>
          </a:p>
        </p:txBody>
      </p:sp>
      <p:sp>
        <p:nvSpPr>
          <p:cNvPr id="4" name="Slide Number Placeholder 3"/>
          <p:cNvSpPr>
            <a:spLocks noGrp="1"/>
          </p:cNvSpPr>
          <p:nvPr>
            <p:ph type="sldNum" sz="quarter" idx="10"/>
          </p:nvPr>
        </p:nvSpPr>
        <p:spPr/>
        <p:txBody>
          <a:bodyPr/>
          <a:lstStyle/>
          <a:p>
            <a:fld id="{B897B941-967F-4308-B253-F22E97F2B7DE}" type="slidenum">
              <a:rPr lang="en-US" smtClean="0"/>
              <a:t>6</a:t>
            </a:fld>
            <a:endParaRPr lang="en-US"/>
          </a:p>
        </p:txBody>
      </p:sp>
    </p:spTree>
    <p:extLst>
      <p:ext uri="{BB962C8B-B14F-4D97-AF65-F5344CB8AC3E}">
        <p14:creationId xmlns:p14="http://schemas.microsoft.com/office/powerpoint/2010/main" val="237849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Ok,</a:t>
            </a:r>
            <a:r>
              <a:rPr lang="en-US" b="0" baseline="0"/>
              <a:t> thinking about what is in an e-cigarette, let’s check to see what you already know. </a:t>
            </a:r>
          </a:p>
          <a:p>
            <a:endParaRPr lang="en-US" b="0" baseline="0"/>
          </a:p>
          <a:p>
            <a:r>
              <a:rPr lang="en-US" b="0" baseline="0"/>
              <a:t>True or False - Most e-cigarettes contain nicotine.</a:t>
            </a:r>
          </a:p>
        </p:txBody>
      </p:sp>
      <p:sp>
        <p:nvSpPr>
          <p:cNvPr id="4" name="Slide Number Placeholder 3"/>
          <p:cNvSpPr>
            <a:spLocks noGrp="1"/>
          </p:cNvSpPr>
          <p:nvPr>
            <p:ph type="sldNum" sz="quarter" idx="10"/>
          </p:nvPr>
        </p:nvSpPr>
        <p:spPr/>
        <p:txBody>
          <a:bodyPr/>
          <a:lstStyle/>
          <a:p>
            <a:fld id="{B897B941-967F-4308-B253-F22E97F2B7DE}" type="slidenum">
              <a:rPr lang="en-US" smtClean="0"/>
              <a:t>7</a:t>
            </a:fld>
            <a:endParaRPr lang="en-US"/>
          </a:p>
        </p:txBody>
      </p:sp>
    </p:spTree>
    <p:extLst>
      <p:ext uri="{BB962C8B-B14F-4D97-AF65-F5344CB8AC3E}">
        <p14:creationId xmlns:p14="http://schemas.microsoft.com/office/powerpoint/2010/main" val="1286778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This is TRUE. Most e-cigarettes contain nicotine, which is the addictive drug in regular cigarettes and other tobacco products.  According to the CDC, 99% of e-cigarettes contain nicotine. That is especially important for you to understand because nicotine can harm your brain, which continues to develop until you are about 25 years old. </a:t>
            </a:r>
          </a:p>
          <a:p>
            <a:endParaRPr lang="en-US">
              <a:effectLst/>
            </a:endParaRPr>
          </a:p>
          <a:p>
            <a:r>
              <a:rPr lang="en-US" sz="1200" kern="1200">
                <a:solidFill>
                  <a:schemeClr val="tx1"/>
                </a:solidFill>
                <a:effectLst/>
                <a:latin typeface="+mn-lt"/>
                <a:ea typeface="+mn-ea"/>
                <a:cs typeface="+mn-cs"/>
              </a:rPr>
              <a:t>We’ll talk more about that now. </a:t>
            </a:r>
            <a:endParaRPr lang="en-US">
              <a:effectLst/>
            </a:endParaRPr>
          </a:p>
        </p:txBody>
      </p:sp>
      <p:sp>
        <p:nvSpPr>
          <p:cNvPr id="4" name="Slide Number Placeholder 3"/>
          <p:cNvSpPr>
            <a:spLocks noGrp="1"/>
          </p:cNvSpPr>
          <p:nvPr>
            <p:ph type="sldNum" sz="quarter" idx="10"/>
          </p:nvPr>
        </p:nvSpPr>
        <p:spPr/>
        <p:txBody>
          <a:bodyPr/>
          <a:lstStyle/>
          <a:p>
            <a:fld id="{B897B941-967F-4308-B253-F22E97F2B7DE}" type="slidenum">
              <a:rPr lang="en-US" smtClean="0"/>
              <a:t>8</a:t>
            </a:fld>
            <a:endParaRPr lang="en-US"/>
          </a:p>
        </p:txBody>
      </p:sp>
    </p:spTree>
    <p:extLst>
      <p:ext uri="{BB962C8B-B14F-4D97-AF65-F5344CB8AC3E}">
        <p14:creationId xmlns:p14="http://schemas.microsoft.com/office/powerpoint/2010/main" val="38747197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tx1"/>
                </a:solidFill>
                <a:latin typeface="+mn-lt"/>
                <a:ea typeface="+mn-ea"/>
                <a:cs typeface="+mn-cs"/>
              </a:rPr>
              <a:t>So now we know </a:t>
            </a:r>
            <a:r>
              <a:rPr lang="en-US" sz="1200" b="0" kern="1200" baseline="0">
                <a:solidFill>
                  <a:schemeClr val="tx1"/>
                </a:solidFill>
                <a:latin typeface="+mn-lt"/>
                <a:ea typeface="+mn-ea"/>
                <a:cs typeface="+mn-cs"/>
              </a:rPr>
              <a:t>what e-cigarettes are and that they contain nicotine. So what? Why does this matter?</a:t>
            </a:r>
            <a:endParaRPr lang="en-US" sz="1200" b="0" kern="120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B897B941-967F-4308-B253-F22E97F2B7DE}" type="slidenum">
              <a:rPr lang="en-US" smtClean="0"/>
              <a:t>9</a:t>
            </a:fld>
            <a:endParaRPr lang="en-US"/>
          </a:p>
        </p:txBody>
      </p:sp>
    </p:spTree>
    <p:extLst>
      <p:ext uri="{BB962C8B-B14F-4D97-AF65-F5344CB8AC3E}">
        <p14:creationId xmlns:p14="http://schemas.microsoft.com/office/powerpoint/2010/main" val="29263363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4" name="Picture 13">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7200" y="3124200"/>
            <a:ext cx="11265408" cy="3328416"/>
          </a:xfrm>
          <a:prstGeom prst="rect">
            <a:avLst/>
          </a:prstGeom>
        </p:spPr>
      </p:pic>
      <p:pic>
        <p:nvPicPr>
          <p:cNvPr id="7" name="Picture 6" descr="logos: United States Department of Health and Human Services (USDHHS), CDC (Centers for Disease Control and Prevention)&#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58400" y="5287868"/>
            <a:ext cx="1524001" cy="873325"/>
          </a:xfrm>
          <a:prstGeom prst="rect">
            <a:avLst/>
          </a:prstGeom>
        </p:spPr>
      </p:pic>
      <p:sp>
        <p:nvSpPr>
          <p:cNvPr id="13" name="Text Placeholder 8">
            <a:extLst>
              <a:ext uri="{FF2B5EF4-FFF2-40B4-BE49-F238E27FC236}">
                <a16:creationId xmlns:a16="http://schemas.microsoft.com/office/drawing/2014/main" id="{75DA6F5A-D2A8-45D8-B510-6CE6EF59582F}"/>
              </a:ext>
            </a:extLst>
          </p:cNvPr>
          <p:cNvSpPr>
            <a:spLocks noGrp="1"/>
          </p:cNvSpPr>
          <p:nvPr>
            <p:ph type="body" sz="quarter" idx="13" hasCustomPrompt="1"/>
          </p:nvPr>
        </p:nvSpPr>
        <p:spPr>
          <a:xfrm>
            <a:off x="540792" y="5901221"/>
            <a:ext cx="5154215" cy="296863"/>
          </a:xfrm>
          <a:prstGeom prst="rect">
            <a:avLst/>
          </a:prstGeom>
        </p:spPr>
        <p:txBody>
          <a:bodyPr>
            <a:noAutofit/>
          </a:bodyPr>
          <a:lstStyle>
            <a:lvl1pPr marL="0" indent="0">
              <a:buNone/>
              <a:defRPr sz="1000">
                <a:solidFill>
                  <a:schemeClr val="bg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dirty="0"/>
              <a:t>Click to enter your Division Name here</a:t>
            </a:r>
          </a:p>
        </p:txBody>
      </p:sp>
      <p:sp>
        <p:nvSpPr>
          <p:cNvPr id="15" name="TextBox 14">
            <a:extLst>
              <a:ext uri="{FF2B5EF4-FFF2-40B4-BE49-F238E27FC236}">
                <a16:creationId xmlns:a16="http://schemas.microsoft.com/office/drawing/2014/main" id="{5D7693DE-3DAE-45E3-AD45-5D96616216FF}"/>
              </a:ext>
            </a:extLst>
          </p:cNvPr>
          <p:cNvSpPr txBox="1"/>
          <p:nvPr userDrawn="1"/>
        </p:nvSpPr>
        <p:spPr>
          <a:xfrm>
            <a:off x="540792" y="5142395"/>
            <a:ext cx="5814874" cy="67396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solidFill>
                  <a:schemeClr val="bg1"/>
                </a:solidFill>
              </a:rPr>
              <a:t>Centers for Disease Control and Prevention</a:t>
            </a:r>
          </a:p>
          <a:p>
            <a:pPr lvl="0"/>
            <a:endParaRPr lang="en-US" sz="1100" b="1" dirty="0"/>
          </a:p>
          <a:p>
            <a:pPr lvl="0">
              <a:lnSpc>
                <a:spcPct val="150000"/>
              </a:lnSpc>
            </a:pPr>
            <a:r>
              <a:rPr lang="en-US" sz="1100" b="1" dirty="0"/>
              <a:t>National Center for Chronic Disease Prevention and Health Promotion</a:t>
            </a:r>
          </a:p>
        </p:txBody>
      </p:sp>
      <p:sp>
        <p:nvSpPr>
          <p:cNvPr id="32" name="Picture Placeholder 15"/>
          <p:cNvSpPr>
            <a:spLocks noGrp="1" noChangeAspect="1"/>
          </p:cNvSpPr>
          <p:nvPr>
            <p:ph type="pic" sz="quarter" idx="17" hasCustomPrompt="1"/>
          </p:nvPr>
        </p:nvSpPr>
        <p:spPr>
          <a:xfrm>
            <a:off x="8915400" y="3287713"/>
            <a:ext cx="2653065" cy="1651000"/>
          </a:xfrm>
          <a:prstGeom prst="rect">
            <a:avLst/>
          </a:prstGeom>
        </p:spPr>
        <p:txBody>
          <a:bodyPr/>
          <a:lstStyle>
            <a:lvl1pPr marL="0" marR="0" indent="0" algn="ctr" defTabSz="457200" rtl="0" eaLnBrk="1" fontAlgn="auto" latinLnBrk="0" hangingPunct="1">
              <a:lnSpc>
                <a:spcPct val="100000"/>
              </a:lnSpc>
              <a:spcBef>
                <a:spcPct val="20000"/>
              </a:spcBef>
              <a:spcAft>
                <a:spcPts val="600"/>
              </a:spcAft>
              <a:buClr>
                <a:schemeClr val="accent2"/>
              </a:buClr>
              <a:buSzPct val="92000"/>
              <a:buFont typeface="Arial"/>
              <a:buNone/>
              <a:tabLst/>
              <a:defRPr>
                <a:solidFill>
                  <a:srgbClr val="FFFFFF"/>
                </a:solidFill>
              </a:defRPr>
            </a:lvl1pPr>
          </a:lstStyle>
          <a:p>
            <a:pPr marL="0" marR="0" lvl="0" indent="0" algn="ctr" defTabSz="457200" rtl="0" eaLnBrk="1" fontAlgn="auto" latinLnBrk="0" hangingPunct="1">
              <a:lnSpc>
                <a:spcPct val="100000"/>
              </a:lnSpc>
              <a:spcBef>
                <a:spcPct val="20000"/>
              </a:spcBef>
              <a:spcAft>
                <a:spcPts val="600"/>
              </a:spcAft>
              <a:buClr>
                <a:srgbClr val="007A7C"/>
              </a:buClr>
              <a:buSzPct val="92000"/>
              <a:buFont typeface="Arial"/>
              <a:buNone/>
              <a:tabLst/>
              <a:defRPr/>
            </a:pPr>
            <a:r>
              <a:rPr kumimoji="0" lang="en-US" sz="1800" b="0" i="0" u="none" strike="noStrike" kern="0" cap="none" spc="0" normalizeH="0" baseline="0" noProof="0" dirty="0">
                <a:ln>
                  <a:noFill/>
                </a:ln>
                <a:solidFill>
                  <a:srgbClr val="FFFFFF"/>
                </a:solidFill>
                <a:effectLst/>
                <a:uLnTx/>
                <a:uFillTx/>
              </a:rPr>
              <a:t>Click icon below to add Picture and Alt Text</a:t>
            </a:r>
          </a:p>
        </p:txBody>
      </p:sp>
      <p:sp>
        <p:nvSpPr>
          <p:cNvPr id="31" name="Picture Placeholder 15"/>
          <p:cNvSpPr>
            <a:spLocks noGrp="1" noChangeAspect="1"/>
          </p:cNvSpPr>
          <p:nvPr>
            <p:ph type="pic" sz="quarter" idx="16" hasCustomPrompt="1"/>
          </p:nvPr>
        </p:nvSpPr>
        <p:spPr>
          <a:xfrm>
            <a:off x="6150505" y="3287713"/>
            <a:ext cx="2653065" cy="1651000"/>
          </a:xfrm>
          <a:prstGeom prst="rect">
            <a:avLst/>
          </a:prstGeom>
        </p:spPr>
        <p:txBody>
          <a:bodyPr/>
          <a:lstStyle>
            <a:lvl1pPr marL="0" marR="0" indent="0" algn="ctr" defTabSz="457200" rtl="0" eaLnBrk="1" fontAlgn="auto" latinLnBrk="0" hangingPunct="1">
              <a:lnSpc>
                <a:spcPct val="100000"/>
              </a:lnSpc>
              <a:spcBef>
                <a:spcPct val="20000"/>
              </a:spcBef>
              <a:spcAft>
                <a:spcPts val="600"/>
              </a:spcAft>
              <a:buClr>
                <a:schemeClr val="accent2"/>
              </a:buClr>
              <a:buSzPct val="92000"/>
              <a:buFont typeface="Arial"/>
              <a:buNone/>
              <a:tabLst/>
              <a:defRPr>
                <a:solidFill>
                  <a:srgbClr val="FFFFFF"/>
                </a:solidFill>
              </a:defRPr>
            </a:lvl1pPr>
          </a:lstStyle>
          <a:p>
            <a:pPr marL="0" marR="0" lvl="0" indent="0" algn="ctr" defTabSz="457200" rtl="0" eaLnBrk="1" fontAlgn="auto" latinLnBrk="0" hangingPunct="1">
              <a:lnSpc>
                <a:spcPct val="100000"/>
              </a:lnSpc>
              <a:spcBef>
                <a:spcPct val="20000"/>
              </a:spcBef>
              <a:spcAft>
                <a:spcPts val="600"/>
              </a:spcAft>
              <a:buClr>
                <a:srgbClr val="007A7C"/>
              </a:buClr>
              <a:buSzPct val="92000"/>
              <a:buFont typeface="Arial"/>
              <a:buNone/>
              <a:tabLst/>
              <a:defRPr/>
            </a:pPr>
            <a:r>
              <a:rPr kumimoji="0" lang="en-US" sz="1800" b="0" i="0" u="none" strike="noStrike" kern="0" cap="none" spc="0" normalizeH="0" baseline="0" noProof="0" dirty="0">
                <a:ln>
                  <a:noFill/>
                </a:ln>
                <a:solidFill>
                  <a:srgbClr val="FFFFFF"/>
                </a:solidFill>
                <a:effectLst/>
                <a:uLnTx/>
                <a:uFillTx/>
              </a:rPr>
              <a:t>Click icon below to add Picture and Alt Text</a:t>
            </a:r>
          </a:p>
        </p:txBody>
      </p:sp>
      <p:sp>
        <p:nvSpPr>
          <p:cNvPr id="30" name="Picture Placeholder 15"/>
          <p:cNvSpPr>
            <a:spLocks noGrp="1" noChangeAspect="1"/>
          </p:cNvSpPr>
          <p:nvPr>
            <p:ph type="pic" sz="quarter" idx="15" hasCustomPrompt="1"/>
          </p:nvPr>
        </p:nvSpPr>
        <p:spPr>
          <a:xfrm>
            <a:off x="3385609" y="3287713"/>
            <a:ext cx="2653065" cy="1651000"/>
          </a:xfrm>
          <a:prstGeom prst="rect">
            <a:avLst/>
          </a:prstGeom>
        </p:spPr>
        <p:txBody>
          <a:bodyPr/>
          <a:lstStyle>
            <a:lvl1pPr marL="0" marR="0" indent="0" algn="ctr" defTabSz="457200" rtl="0" eaLnBrk="1" fontAlgn="auto" latinLnBrk="0" hangingPunct="1">
              <a:lnSpc>
                <a:spcPct val="100000"/>
              </a:lnSpc>
              <a:spcBef>
                <a:spcPct val="20000"/>
              </a:spcBef>
              <a:spcAft>
                <a:spcPts val="600"/>
              </a:spcAft>
              <a:buClr>
                <a:schemeClr val="accent2"/>
              </a:buClr>
              <a:buSzPct val="92000"/>
              <a:buFont typeface="Arial"/>
              <a:buNone/>
              <a:tabLst/>
              <a:defRPr>
                <a:solidFill>
                  <a:srgbClr val="FFFFFF"/>
                </a:solidFill>
              </a:defRPr>
            </a:lvl1pPr>
          </a:lstStyle>
          <a:p>
            <a:pPr marL="0" marR="0" lvl="0" indent="0" algn="ctr" defTabSz="457200" rtl="0" eaLnBrk="1" fontAlgn="auto" latinLnBrk="0" hangingPunct="1">
              <a:lnSpc>
                <a:spcPct val="100000"/>
              </a:lnSpc>
              <a:spcBef>
                <a:spcPct val="20000"/>
              </a:spcBef>
              <a:spcAft>
                <a:spcPts val="600"/>
              </a:spcAft>
              <a:buClr>
                <a:srgbClr val="007A7C"/>
              </a:buClr>
              <a:buSzPct val="92000"/>
              <a:buFont typeface="Arial"/>
              <a:buNone/>
              <a:tabLst/>
              <a:defRPr/>
            </a:pPr>
            <a:r>
              <a:rPr kumimoji="0" lang="en-US" sz="1800" b="0" i="0" u="none" strike="noStrike" kern="0" cap="none" spc="0" normalizeH="0" baseline="0" noProof="0" dirty="0">
                <a:ln>
                  <a:noFill/>
                </a:ln>
                <a:solidFill>
                  <a:srgbClr val="FFFFFF"/>
                </a:solidFill>
                <a:effectLst/>
                <a:uLnTx/>
                <a:uFillTx/>
              </a:rPr>
              <a:t>Click icon below to add Picture and Alt Text</a:t>
            </a:r>
          </a:p>
        </p:txBody>
      </p:sp>
      <p:sp>
        <p:nvSpPr>
          <p:cNvPr id="29" name="Picture Placeholder 15"/>
          <p:cNvSpPr>
            <a:spLocks noGrp="1" noChangeAspect="1"/>
          </p:cNvSpPr>
          <p:nvPr>
            <p:ph type="pic" sz="quarter" idx="14" hasCustomPrompt="1"/>
          </p:nvPr>
        </p:nvSpPr>
        <p:spPr>
          <a:xfrm>
            <a:off x="620713" y="3287713"/>
            <a:ext cx="2653065" cy="1651000"/>
          </a:xfrm>
          <a:prstGeom prst="rect">
            <a:avLst/>
          </a:prstGeom>
        </p:spPr>
        <p:txBody>
          <a:bodyPr/>
          <a:lstStyle>
            <a:lvl1pPr marL="0" indent="0" algn="ctr">
              <a:buNone/>
              <a:defRPr>
                <a:solidFill>
                  <a:srgbClr val="FFFFFF"/>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rPr>
              <a:t>Click icon below to add Picture and Alt Text</a:t>
            </a:r>
          </a:p>
        </p:txBody>
      </p:sp>
      <p:sp>
        <p:nvSpPr>
          <p:cNvPr id="3" name="Subtitle 2"/>
          <p:cNvSpPr>
            <a:spLocks noGrp="1"/>
          </p:cNvSpPr>
          <p:nvPr>
            <p:ph type="subTitle" idx="1" hasCustomPrompt="1"/>
          </p:nvPr>
        </p:nvSpPr>
        <p:spPr>
          <a:xfrm>
            <a:off x="581194" y="2495445"/>
            <a:ext cx="10993546" cy="590321"/>
          </a:xfrm>
        </p:spPr>
        <p:txBody>
          <a:bodyPr anchor="t">
            <a:normAutofit/>
          </a:bodyPr>
          <a:lstStyle>
            <a:lvl1pPr marL="0" indent="0" algn="l">
              <a:buNone/>
              <a:defRPr sz="3000" cap="all">
                <a:solidFill>
                  <a:schemeClr val="accent2"/>
                </a:solidFill>
                <a:latin typeface="Rockwell" panose="02060603020205020403"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a:t>
            </a:r>
          </a:p>
        </p:txBody>
      </p:sp>
      <p:sp>
        <p:nvSpPr>
          <p:cNvPr id="2" name="Title 1"/>
          <p:cNvSpPr>
            <a:spLocks noGrp="1"/>
          </p:cNvSpPr>
          <p:nvPr>
            <p:ph type="ctrTitle" hasCustomPrompt="1"/>
          </p:nvPr>
        </p:nvSpPr>
        <p:spPr>
          <a:xfrm>
            <a:off x="581191" y="1020431"/>
            <a:ext cx="10993549" cy="1475013"/>
          </a:xfrm>
          <a:effectLst/>
        </p:spPr>
        <p:txBody>
          <a:bodyPr anchor="b">
            <a:normAutofit/>
          </a:bodyPr>
          <a:lstStyle>
            <a:lvl1pPr>
              <a:defRPr sz="6000">
                <a:solidFill>
                  <a:schemeClr val="tx1"/>
                </a:solidFill>
                <a:latin typeface="Rockwell" panose="02060603020205020403" pitchFamily="18" charset="0"/>
              </a:defRPr>
            </a:lvl1pPr>
          </a:lstStyle>
          <a:p>
            <a:r>
              <a:rPr lang="en-US" dirty="0"/>
              <a:t>Click to edit title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10/4/2021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4" name="Text Placeholder 3"/>
          <p:cNvSpPr>
            <a:spLocks noGrp="1"/>
          </p:cNvSpPr>
          <p:nvPr>
            <p:ph type="body" sz="half" idx="2" hasCustomPrompt="1"/>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text</a:t>
            </a:r>
          </a:p>
        </p:txBody>
      </p:sp>
      <p:sp>
        <p:nvSpPr>
          <p:cNvPr id="2" name="Title 1"/>
          <p:cNvSpPr>
            <a:spLocks noGrp="1"/>
          </p:cNvSpPr>
          <p:nvPr>
            <p:ph type="title" hasCustomPrompt="1"/>
          </p:nvPr>
        </p:nvSpPr>
        <p:spPr>
          <a:xfrm>
            <a:off x="581193" y="4693389"/>
            <a:ext cx="11029616" cy="566738"/>
          </a:xfrm>
        </p:spPr>
        <p:txBody>
          <a:bodyPr anchor="b">
            <a:normAutofit/>
          </a:bodyPr>
          <a:lstStyle>
            <a:lvl1pPr algn="l">
              <a:defRPr sz="2400" b="1">
                <a:solidFill>
                  <a:schemeClr val="accent1"/>
                </a:solidFill>
              </a:defRPr>
            </a:lvl1pPr>
          </a:lstStyle>
          <a:p>
            <a:r>
              <a:rPr lang="en-US" dirty="0"/>
              <a:t>Click to edit title</a:t>
            </a:r>
          </a:p>
        </p:txBody>
      </p:sp>
      <p:sp>
        <p:nvSpPr>
          <p:cNvPr id="3" name="Picture Placeholder 2"/>
          <p:cNvSpPr>
            <a:spLocks noGrp="1" noChangeAspect="1"/>
          </p:cNvSpPr>
          <p:nvPr>
            <p:ph type="pic" idx="1" hasCustomPrompt="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below if you want to add an object and alt text)</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a:extLst>
              <a:ext uri="{C183D7F6-B498-43B3-948B-1728B52AA6E4}">
                <adec:decorative xmlns:adec="http://schemas.microsoft.com/office/drawing/2017/decorative" val="1"/>
              </a:ext>
            </a:extLst>
          </p:cNvPr>
          <p:cNvSpPr>
            <a:spLocks noChangeAspect="1"/>
          </p:cNvSpPr>
          <p:nvPr/>
        </p:nvSpPr>
        <p:spPr>
          <a:xfrm>
            <a:off x="440286" y="614407"/>
            <a:ext cx="11309338" cy="1189298"/>
          </a:xfrm>
          <a:prstGeom prst="rect">
            <a:avLst/>
          </a:prstGeom>
          <a:solidFill>
            <a:srgbClr val="122C41"/>
          </a:solidFill>
          <a:ln>
            <a:noFill/>
          </a:ln>
          <a:effectLst/>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3" name="Vertical Text Placeholder 2"/>
          <p:cNvSpPr>
            <a:spLocks noGrp="1"/>
          </p:cNvSpPr>
          <p:nvPr>
            <p:ph type="body" orient="vert" idx="1" hasCustomPrompt="1"/>
          </p:nvPr>
        </p:nvSpPr>
        <p:spPr/>
        <p:txBody>
          <a:bodyPr vert="eaVert" anchor="t"/>
          <a:lstStyle>
            <a:lvl1pPr algn="l">
              <a:defRPr/>
            </a:lvl1pPr>
            <a:lvl2pPr algn="l">
              <a:defRPr/>
            </a:lvl2pPr>
            <a:lvl3pPr algn="l">
              <a:defRPr/>
            </a:lvl3pPr>
            <a:lvl4pPr algn="l">
              <a:defRPr/>
            </a:lvl4pPr>
            <a:lvl5pPr algn="l">
              <a:defRPr/>
            </a:lvl5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p:cNvSpPr>
            <a:spLocks noGrp="1"/>
          </p:cNvSpPr>
          <p:nvPr>
            <p:ph type="title" hasCustomPrompt="1"/>
          </p:nvPr>
        </p:nvSpPr>
        <p:spPr>
          <a:xfrm>
            <a:off x="581192" y="702156"/>
            <a:ext cx="11029616" cy="1013800"/>
          </a:xfrm>
        </p:spPr>
        <p:txBody>
          <a:bodyPr/>
          <a:lstStyle>
            <a:lvl1pPr>
              <a:defRPr b="1"/>
            </a:lvl1pPr>
          </a:lstStyle>
          <a:p>
            <a:r>
              <a:rPr lang="en-US" dirty="0"/>
              <a:t>Click to edit title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a:extLst>
              <a:ext uri="{C183D7F6-B498-43B3-948B-1728B52AA6E4}">
                <adec:decorative xmlns:adec="http://schemas.microsoft.com/office/drawing/2017/decorative" val="1"/>
              </a:ext>
            </a:extLst>
          </p:cNvPr>
          <p:cNvSpPr>
            <a:spLocks noChangeAspect="1"/>
          </p:cNvSpPr>
          <p:nvPr/>
        </p:nvSpPr>
        <p:spPr>
          <a:xfrm>
            <a:off x="8839201" y="599725"/>
            <a:ext cx="2906817" cy="5816950"/>
          </a:xfrm>
          <a:prstGeom prst="rect">
            <a:avLst/>
          </a:prstGeom>
          <a:solidFill>
            <a:srgbClr val="122C41"/>
          </a:solidFill>
          <a:ln>
            <a:noFill/>
          </a:ln>
          <a:effectLst/>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10/4/2021</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3" name="Vertical Text Placeholder 2"/>
          <p:cNvSpPr>
            <a:spLocks noGrp="1"/>
          </p:cNvSpPr>
          <p:nvPr>
            <p:ph type="body" orient="vert" idx="1" hasCustomPrompt="1"/>
          </p:nvPr>
        </p:nvSpPr>
        <p:spPr>
          <a:xfrm>
            <a:off x="774923" y="675726"/>
            <a:ext cx="7896279" cy="5183073"/>
          </a:xfrm>
        </p:spPr>
        <p:txBody>
          <a:bodyPr vert="eaVert" anchor="t"/>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Vertical Title 1"/>
          <p:cNvSpPr>
            <a:spLocks noGrp="1"/>
          </p:cNvSpPr>
          <p:nvPr>
            <p:ph type="title" orient="vert" hasCustomPrompt="1"/>
          </p:nvPr>
        </p:nvSpPr>
        <p:spPr>
          <a:xfrm>
            <a:off x="8839201" y="675726"/>
            <a:ext cx="2004164" cy="5183073"/>
          </a:xfrm>
        </p:spPr>
        <p:txBody>
          <a:bodyPr vert="eaVert"/>
          <a:lstStyle>
            <a:lvl1pPr>
              <a:defRPr b="1"/>
            </a:lvl1pPr>
          </a:lstStyle>
          <a:p>
            <a:r>
              <a:rPr lang="en-US" dirty="0"/>
              <a:t>Click to edit title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6" name="Picture 15">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7200" y="3124200"/>
            <a:ext cx="11265408" cy="3328416"/>
          </a:xfrm>
          <a:prstGeom prst="rect">
            <a:avLst/>
          </a:prstGeom>
        </p:spPr>
      </p:pic>
      <p:pic>
        <p:nvPicPr>
          <p:cNvPr id="21" name="Picture 20" descr="logos: United States Department of Health and Human Services (USDHHS), CDC (Centers for Disease Control and Prevention)"/>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58400" y="5287868"/>
            <a:ext cx="1524001" cy="873325"/>
          </a:xfrm>
          <a:prstGeom prst="rect">
            <a:avLst/>
          </a:prstGeom>
        </p:spPr>
      </p:pic>
      <p:sp>
        <p:nvSpPr>
          <p:cNvPr id="17" name="Text Placeholder 8">
            <a:extLst>
              <a:ext uri="{FF2B5EF4-FFF2-40B4-BE49-F238E27FC236}">
                <a16:creationId xmlns:a16="http://schemas.microsoft.com/office/drawing/2014/main" id="{4374D6F1-DC81-4A0E-AAF3-5B2CDDD10201}"/>
              </a:ext>
            </a:extLst>
          </p:cNvPr>
          <p:cNvSpPr>
            <a:spLocks noGrp="1"/>
          </p:cNvSpPr>
          <p:nvPr>
            <p:ph type="body" sz="quarter" idx="13" hasCustomPrompt="1"/>
          </p:nvPr>
        </p:nvSpPr>
        <p:spPr>
          <a:xfrm>
            <a:off x="545667" y="5916935"/>
            <a:ext cx="5154215" cy="296863"/>
          </a:xfrm>
          <a:prstGeom prst="rect">
            <a:avLst/>
          </a:prstGeom>
        </p:spPr>
        <p:txBody>
          <a:bodyPr>
            <a:noAutofit/>
          </a:bodyPr>
          <a:lstStyle>
            <a:lvl1pPr marL="0" indent="0">
              <a:buNone/>
              <a:defRPr sz="1000">
                <a:solidFill>
                  <a:schemeClr val="bg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dirty="0"/>
              <a:t>Click to enter your Division Name here</a:t>
            </a:r>
          </a:p>
        </p:txBody>
      </p:sp>
      <p:sp>
        <p:nvSpPr>
          <p:cNvPr id="18" name="TextBox 17">
            <a:extLst>
              <a:ext uri="{FF2B5EF4-FFF2-40B4-BE49-F238E27FC236}">
                <a16:creationId xmlns:a16="http://schemas.microsoft.com/office/drawing/2014/main" id="{84350A41-63D4-4A97-A37A-5A60DC80B865}"/>
              </a:ext>
            </a:extLst>
          </p:cNvPr>
          <p:cNvSpPr txBox="1"/>
          <p:nvPr userDrawn="1"/>
        </p:nvSpPr>
        <p:spPr>
          <a:xfrm>
            <a:off x="540792" y="5142395"/>
            <a:ext cx="8312536" cy="157164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solidFill>
                  <a:schemeClr val="bg1"/>
                </a:solidFill>
              </a:rPr>
              <a:t>Centers for Disease Control and Prevention</a:t>
            </a:r>
          </a:p>
          <a:p>
            <a:pPr lvl="0"/>
            <a:endParaRPr lang="en-US" sz="1100" b="1" dirty="0"/>
          </a:p>
          <a:p>
            <a:pPr lvl="0">
              <a:lnSpc>
                <a:spcPct val="150000"/>
              </a:lnSpc>
            </a:pPr>
            <a:r>
              <a:rPr lang="en-US" sz="1100" b="1" dirty="0"/>
              <a:t>National Center for Chronic Disease Prevention and Health Promotion</a:t>
            </a:r>
          </a:p>
          <a:p>
            <a:pPr marL="0" marR="0" lvl="0" indent="0" algn="l" defTabSz="457200" rtl="0" eaLnBrk="1" fontAlgn="auto" latinLnBrk="0" hangingPunct="1">
              <a:lnSpc>
                <a:spcPct val="150000"/>
              </a:lnSpc>
              <a:spcBef>
                <a:spcPts val="3400"/>
              </a:spcBef>
              <a:spcAft>
                <a:spcPts val="0"/>
              </a:spcAft>
              <a:buClrTx/>
              <a:buSzTx/>
              <a:buFontTx/>
              <a:buNone/>
              <a:tabLst/>
              <a:defRPr/>
            </a:pPr>
            <a:r>
              <a:rPr lang="en-US" sz="900" dirty="0">
                <a:solidFill>
                  <a:schemeClr val="bg1"/>
                </a:solidFill>
              </a:rPr>
              <a:t>The findings and conclusions in this report are those of the authors and do not necessarily represent the official position of the Centers for Disease Control and Prevention.</a:t>
            </a:r>
          </a:p>
          <a:p>
            <a:pPr lvl="0">
              <a:lnSpc>
                <a:spcPct val="150000"/>
              </a:lnSpc>
            </a:pPr>
            <a:endParaRPr lang="en-US" sz="1100" b="1" dirty="0"/>
          </a:p>
        </p:txBody>
      </p:sp>
      <p:sp>
        <p:nvSpPr>
          <p:cNvPr id="29" name="Picture Placeholder 15"/>
          <p:cNvSpPr>
            <a:spLocks noGrp="1" noChangeAspect="1"/>
          </p:cNvSpPr>
          <p:nvPr>
            <p:ph type="pic" sz="quarter" idx="17" hasCustomPrompt="1"/>
          </p:nvPr>
        </p:nvSpPr>
        <p:spPr>
          <a:xfrm>
            <a:off x="8915400" y="3287713"/>
            <a:ext cx="2653065" cy="1651000"/>
          </a:xfrm>
          <a:prstGeom prst="rect">
            <a:avLst/>
          </a:prstGeom>
        </p:spPr>
        <p:txBody>
          <a:bodyPr/>
          <a:lstStyle>
            <a:lvl1pPr marL="0" marR="0" indent="0" algn="ctr" defTabSz="457200" rtl="0" eaLnBrk="1" fontAlgn="auto" latinLnBrk="0" hangingPunct="1">
              <a:lnSpc>
                <a:spcPct val="100000"/>
              </a:lnSpc>
              <a:spcBef>
                <a:spcPct val="20000"/>
              </a:spcBef>
              <a:spcAft>
                <a:spcPts val="600"/>
              </a:spcAft>
              <a:buClr>
                <a:schemeClr val="accent2"/>
              </a:buClr>
              <a:buSzPct val="92000"/>
              <a:buFont typeface="Arial"/>
              <a:buNone/>
              <a:tabLst/>
              <a:defRPr>
                <a:solidFill>
                  <a:srgbClr val="FFFFFF"/>
                </a:solidFill>
              </a:defRPr>
            </a:lvl1pPr>
          </a:lstStyle>
          <a:p>
            <a:pPr marL="0" marR="0" lvl="0" indent="0" algn="ctr" defTabSz="457200" rtl="0" eaLnBrk="1" fontAlgn="auto" latinLnBrk="0" hangingPunct="1">
              <a:lnSpc>
                <a:spcPct val="100000"/>
              </a:lnSpc>
              <a:spcBef>
                <a:spcPct val="20000"/>
              </a:spcBef>
              <a:spcAft>
                <a:spcPts val="600"/>
              </a:spcAft>
              <a:buClr>
                <a:srgbClr val="007A7C"/>
              </a:buClr>
              <a:buSzPct val="92000"/>
              <a:buFont typeface="Arial"/>
              <a:buNone/>
              <a:tabLst/>
              <a:defRPr/>
            </a:pPr>
            <a:r>
              <a:rPr kumimoji="0" lang="en-US" sz="1800" b="0" i="0" u="none" strike="noStrike" kern="0" cap="none" spc="0" normalizeH="0" baseline="0" noProof="0" dirty="0">
                <a:ln>
                  <a:noFill/>
                </a:ln>
                <a:solidFill>
                  <a:srgbClr val="FFFFFF"/>
                </a:solidFill>
                <a:effectLst/>
                <a:uLnTx/>
                <a:uFillTx/>
              </a:rPr>
              <a:t>Click icon below to add Picture and Alt Text</a:t>
            </a:r>
          </a:p>
        </p:txBody>
      </p:sp>
      <p:sp>
        <p:nvSpPr>
          <p:cNvPr id="28" name="Picture Placeholder 15"/>
          <p:cNvSpPr>
            <a:spLocks noGrp="1" noChangeAspect="1"/>
          </p:cNvSpPr>
          <p:nvPr>
            <p:ph type="pic" sz="quarter" idx="16" hasCustomPrompt="1"/>
          </p:nvPr>
        </p:nvSpPr>
        <p:spPr>
          <a:xfrm>
            <a:off x="6150505" y="3287713"/>
            <a:ext cx="2653065" cy="1651000"/>
          </a:xfrm>
          <a:prstGeom prst="rect">
            <a:avLst/>
          </a:prstGeom>
        </p:spPr>
        <p:txBody>
          <a:bodyPr/>
          <a:lstStyle>
            <a:lvl1pPr marL="0" marR="0" indent="0" algn="ctr" defTabSz="457200" rtl="0" eaLnBrk="1" fontAlgn="auto" latinLnBrk="0" hangingPunct="1">
              <a:lnSpc>
                <a:spcPct val="100000"/>
              </a:lnSpc>
              <a:spcBef>
                <a:spcPct val="20000"/>
              </a:spcBef>
              <a:spcAft>
                <a:spcPts val="600"/>
              </a:spcAft>
              <a:buClr>
                <a:schemeClr val="accent2"/>
              </a:buClr>
              <a:buSzPct val="92000"/>
              <a:buFont typeface="Arial"/>
              <a:buNone/>
              <a:tabLst/>
              <a:defRPr>
                <a:solidFill>
                  <a:srgbClr val="FFFFFF"/>
                </a:solidFill>
              </a:defRPr>
            </a:lvl1pPr>
          </a:lstStyle>
          <a:p>
            <a:pPr marL="0" marR="0" lvl="0" indent="0" algn="ctr" defTabSz="457200" rtl="0" eaLnBrk="1" fontAlgn="auto" latinLnBrk="0" hangingPunct="1">
              <a:lnSpc>
                <a:spcPct val="100000"/>
              </a:lnSpc>
              <a:spcBef>
                <a:spcPct val="20000"/>
              </a:spcBef>
              <a:spcAft>
                <a:spcPts val="600"/>
              </a:spcAft>
              <a:buClr>
                <a:srgbClr val="007A7C"/>
              </a:buClr>
              <a:buSzPct val="92000"/>
              <a:buFont typeface="Arial"/>
              <a:buNone/>
              <a:tabLst/>
              <a:defRPr/>
            </a:pPr>
            <a:r>
              <a:rPr kumimoji="0" lang="en-US" sz="1800" b="0" i="0" u="none" strike="noStrike" kern="0" cap="none" spc="0" normalizeH="0" baseline="0" noProof="0" dirty="0">
                <a:ln>
                  <a:noFill/>
                </a:ln>
                <a:solidFill>
                  <a:srgbClr val="FFFFFF"/>
                </a:solidFill>
                <a:effectLst/>
                <a:uLnTx/>
                <a:uFillTx/>
              </a:rPr>
              <a:t>Click icon below to add Picture and Alt Text</a:t>
            </a:r>
          </a:p>
        </p:txBody>
      </p:sp>
      <p:sp>
        <p:nvSpPr>
          <p:cNvPr id="27" name="Picture Placeholder 15"/>
          <p:cNvSpPr>
            <a:spLocks noGrp="1" noChangeAspect="1"/>
          </p:cNvSpPr>
          <p:nvPr>
            <p:ph type="pic" sz="quarter" idx="15" hasCustomPrompt="1"/>
          </p:nvPr>
        </p:nvSpPr>
        <p:spPr>
          <a:xfrm>
            <a:off x="3385609" y="3287713"/>
            <a:ext cx="2653065" cy="1651000"/>
          </a:xfrm>
          <a:prstGeom prst="rect">
            <a:avLst/>
          </a:prstGeom>
        </p:spPr>
        <p:txBody>
          <a:bodyPr/>
          <a:lstStyle>
            <a:lvl1pPr marL="0" marR="0" indent="0" algn="ctr" defTabSz="457200" rtl="0" eaLnBrk="1" fontAlgn="auto" latinLnBrk="0" hangingPunct="1">
              <a:lnSpc>
                <a:spcPct val="100000"/>
              </a:lnSpc>
              <a:spcBef>
                <a:spcPct val="20000"/>
              </a:spcBef>
              <a:spcAft>
                <a:spcPts val="600"/>
              </a:spcAft>
              <a:buClr>
                <a:schemeClr val="accent2"/>
              </a:buClr>
              <a:buSzPct val="92000"/>
              <a:buFont typeface="Arial"/>
              <a:buNone/>
              <a:tabLst/>
              <a:defRPr>
                <a:solidFill>
                  <a:srgbClr val="FFFFFF"/>
                </a:solidFill>
              </a:defRPr>
            </a:lvl1pPr>
          </a:lstStyle>
          <a:p>
            <a:pPr marL="0" marR="0" lvl="0" indent="0" algn="ctr" defTabSz="457200" rtl="0" eaLnBrk="1" fontAlgn="auto" latinLnBrk="0" hangingPunct="1">
              <a:lnSpc>
                <a:spcPct val="100000"/>
              </a:lnSpc>
              <a:spcBef>
                <a:spcPct val="20000"/>
              </a:spcBef>
              <a:spcAft>
                <a:spcPts val="600"/>
              </a:spcAft>
              <a:buClr>
                <a:srgbClr val="007A7C"/>
              </a:buClr>
              <a:buSzPct val="92000"/>
              <a:buFont typeface="Arial"/>
              <a:buNone/>
              <a:tabLst/>
              <a:defRPr/>
            </a:pPr>
            <a:r>
              <a:rPr kumimoji="0" lang="en-US" sz="1800" b="0" i="0" u="none" strike="noStrike" kern="0" cap="none" spc="0" normalizeH="0" baseline="0" noProof="0" dirty="0">
                <a:ln>
                  <a:noFill/>
                </a:ln>
                <a:solidFill>
                  <a:srgbClr val="FFFFFF"/>
                </a:solidFill>
                <a:effectLst/>
                <a:uLnTx/>
                <a:uFillTx/>
              </a:rPr>
              <a:t>Click icon below to add Picture and Alt Text</a:t>
            </a:r>
          </a:p>
        </p:txBody>
      </p:sp>
      <p:sp>
        <p:nvSpPr>
          <p:cNvPr id="26" name="Picture Placeholder 15"/>
          <p:cNvSpPr>
            <a:spLocks noGrp="1" noChangeAspect="1"/>
          </p:cNvSpPr>
          <p:nvPr>
            <p:ph type="pic" sz="quarter" idx="14" hasCustomPrompt="1"/>
          </p:nvPr>
        </p:nvSpPr>
        <p:spPr>
          <a:xfrm>
            <a:off x="620713" y="3287713"/>
            <a:ext cx="2653065" cy="1651000"/>
          </a:xfrm>
          <a:prstGeom prst="rect">
            <a:avLst/>
          </a:prstGeom>
        </p:spPr>
        <p:txBody>
          <a:bodyPr/>
          <a:lstStyle>
            <a:lvl1pPr marL="0" marR="0" indent="0" algn="ctr" defTabSz="457200" rtl="0" eaLnBrk="1" fontAlgn="auto" latinLnBrk="0" hangingPunct="1">
              <a:lnSpc>
                <a:spcPct val="100000"/>
              </a:lnSpc>
              <a:spcBef>
                <a:spcPct val="20000"/>
              </a:spcBef>
              <a:spcAft>
                <a:spcPts val="600"/>
              </a:spcAft>
              <a:buClr>
                <a:schemeClr val="accent2"/>
              </a:buClr>
              <a:buSzPct val="92000"/>
              <a:buFont typeface="Arial"/>
              <a:buNone/>
              <a:tabLst/>
              <a:defRPr>
                <a:solidFill>
                  <a:srgbClr val="FFFFFF"/>
                </a:solidFill>
              </a:defRPr>
            </a:lvl1pPr>
          </a:lstStyle>
          <a:p>
            <a:pPr marL="0" marR="0" lvl="0" indent="0" algn="ctr" defTabSz="457200" rtl="0" eaLnBrk="1" fontAlgn="auto" latinLnBrk="0" hangingPunct="1">
              <a:lnSpc>
                <a:spcPct val="100000"/>
              </a:lnSpc>
              <a:spcBef>
                <a:spcPct val="20000"/>
              </a:spcBef>
              <a:spcAft>
                <a:spcPts val="600"/>
              </a:spcAft>
              <a:buClr>
                <a:srgbClr val="007A7C"/>
              </a:buClr>
              <a:buSzPct val="92000"/>
              <a:buFont typeface="Arial"/>
              <a:buNone/>
              <a:tabLst/>
              <a:defRPr/>
            </a:pPr>
            <a:r>
              <a:rPr kumimoji="0" lang="en-US" sz="1800" b="0" i="0" u="none" strike="noStrike" kern="0" cap="none" spc="0" normalizeH="0" baseline="0" noProof="0" dirty="0">
                <a:ln>
                  <a:noFill/>
                </a:ln>
                <a:solidFill>
                  <a:srgbClr val="FFFFFF"/>
                </a:solidFill>
                <a:effectLst/>
                <a:uLnTx/>
                <a:uFillTx/>
              </a:rPr>
              <a:t>Click icon below to add Picture and Alt Text</a:t>
            </a:r>
          </a:p>
        </p:txBody>
      </p:sp>
      <p:sp>
        <p:nvSpPr>
          <p:cNvPr id="3" name="Subtitle 2"/>
          <p:cNvSpPr>
            <a:spLocks noGrp="1"/>
          </p:cNvSpPr>
          <p:nvPr>
            <p:ph type="subTitle" idx="1" hasCustomPrompt="1"/>
          </p:nvPr>
        </p:nvSpPr>
        <p:spPr>
          <a:xfrm>
            <a:off x="581194" y="2495445"/>
            <a:ext cx="10993546" cy="590321"/>
          </a:xfrm>
        </p:spPr>
        <p:txBody>
          <a:bodyPr anchor="t">
            <a:normAutofit/>
          </a:bodyPr>
          <a:lstStyle>
            <a:lvl1pPr marL="0" indent="0" algn="l">
              <a:buNone/>
              <a:defRPr sz="3000" cap="all">
                <a:solidFill>
                  <a:schemeClr val="accent2"/>
                </a:solidFill>
                <a:latin typeface="Rockwell" panose="02060603020205020403"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enter contact email</a:t>
            </a:r>
          </a:p>
        </p:txBody>
      </p:sp>
      <p:sp>
        <p:nvSpPr>
          <p:cNvPr id="2" name="Title 1"/>
          <p:cNvSpPr>
            <a:spLocks noGrp="1"/>
          </p:cNvSpPr>
          <p:nvPr>
            <p:ph type="ctrTitle" hasCustomPrompt="1"/>
          </p:nvPr>
        </p:nvSpPr>
        <p:spPr>
          <a:xfrm>
            <a:off x="581191" y="1020431"/>
            <a:ext cx="10993549" cy="1475013"/>
          </a:xfrm>
          <a:effectLst/>
        </p:spPr>
        <p:txBody>
          <a:bodyPr anchor="b">
            <a:normAutofit/>
          </a:bodyPr>
          <a:lstStyle>
            <a:lvl1pPr>
              <a:defRPr sz="6000">
                <a:solidFill>
                  <a:srgbClr val="122C41"/>
                </a:solidFill>
                <a:latin typeface="Rockwell" panose="02060603020205020403" pitchFamily="18" charset="0"/>
              </a:defRPr>
            </a:lvl1pPr>
          </a:lstStyle>
          <a:p>
            <a:r>
              <a:rPr lang="en-US" dirty="0"/>
              <a:t>Thank you</a:t>
            </a:r>
          </a:p>
        </p:txBody>
      </p:sp>
    </p:spTree>
    <p:extLst>
      <p:ext uri="{BB962C8B-B14F-4D97-AF65-F5344CB8AC3E}">
        <p14:creationId xmlns:p14="http://schemas.microsoft.com/office/powerpoint/2010/main" val="21905577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2900" y="499933"/>
            <a:ext cx="11494008" cy="1429512"/>
          </a:xfrm>
          <a:prstGeom prst="rect">
            <a:avLst/>
          </a:prstGeom>
        </p:spPr>
      </p:pic>
      <p:sp>
        <p:nvSpPr>
          <p:cNvPr id="3" name="Content Placeholder 2"/>
          <p:cNvSpPr>
            <a:spLocks noGrp="1"/>
          </p:cNvSpPr>
          <p:nvPr>
            <p:ph idx="1" hasCustomPrompt="1"/>
          </p:nvPr>
        </p:nvSpPr>
        <p:spPr>
          <a:xfrm>
            <a:off x="581192" y="1898276"/>
            <a:ext cx="11029615" cy="3678303"/>
          </a:xfrm>
        </p:spPr>
        <p:txBody>
          <a:bodyPr/>
          <a:lstStyle>
            <a:lvl1pPr>
              <a:defRPr/>
            </a:lvl1pPr>
          </a:lstStyle>
          <a:p>
            <a:pPr lvl="0"/>
            <a:r>
              <a:rPr lang="en-US" dirty="0"/>
              <a:t>Edit text (Click icon below if you want to add an object and alt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10/4/2021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dirty="0"/>
          </a:p>
        </p:txBody>
      </p:sp>
      <p:sp>
        <p:nvSpPr>
          <p:cNvPr id="2" name="Title 1"/>
          <p:cNvSpPr>
            <a:spLocks noGrp="1"/>
          </p:cNvSpPr>
          <p:nvPr>
            <p:ph type="title" hasCustomPrompt="1"/>
          </p:nvPr>
        </p:nvSpPr>
        <p:spPr>
          <a:xfrm>
            <a:off x="581192" y="702156"/>
            <a:ext cx="11029616" cy="1013800"/>
          </a:xfrm>
        </p:spPr>
        <p:txBody>
          <a:bodyPr>
            <a:normAutofit/>
          </a:bodyPr>
          <a:lstStyle>
            <a:lvl1pPr>
              <a:defRPr sz="6000" b="1" cap="none">
                <a:latin typeface="Rockwell" panose="02060603020205020403" pitchFamily="18" charset="0"/>
              </a:defRPr>
            </a:lvl1pPr>
          </a:lstStyle>
          <a:p>
            <a:r>
              <a:rPr lang="en-US" dirty="0"/>
              <a:t>Click to edit title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a:extLst>
              <a:ext uri="{C183D7F6-B498-43B3-948B-1728B52AA6E4}">
                <adec:decorative xmlns:adec="http://schemas.microsoft.com/office/drawing/2017/decorative" val="1"/>
              </a:ext>
            </a:extLst>
          </p:cNvPr>
          <p:cNvSpPr>
            <a:spLocks noChangeAspect="1"/>
          </p:cNvSpPr>
          <p:nvPr/>
        </p:nvSpPr>
        <p:spPr>
          <a:xfrm>
            <a:off x="447817" y="5141974"/>
            <a:ext cx="11290860" cy="1258827"/>
          </a:xfrm>
          <a:prstGeom prst="rect">
            <a:avLst/>
          </a:prstGeom>
          <a:solidFill>
            <a:srgbClr val="122C41"/>
          </a:solidFill>
          <a:ln>
            <a:noFill/>
          </a:ln>
          <a:effectLst/>
        </p:spPr>
        <p:style>
          <a:lnRef idx="1">
            <a:schemeClr val="accent1"/>
          </a:lnRef>
          <a:fillRef idx="3">
            <a:schemeClr val="accent1"/>
          </a:fillRef>
          <a:effectRef idx="2">
            <a:schemeClr val="accent1"/>
          </a:effectRef>
          <a:fontRef idx="minor">
            <a:schemeClr val="lt1"/>
          </a:fontRef>
        </p:style>
      </p:sp>
      <p:sp>
        <p:nvSpPr>
          <p:cNvPr id="3" name="Text Placeholder 2"/>
          <p:cNvSpPr>
            <a:spLocks noGrp="1"/>
          </p:cNvSpPr>
          <p:nvPr>
            <p:ph type="body" idx="1" hasCustomPrompt="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subtitle</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10/4/2021</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
        <p:nvSpPr>
          <p:cNvPr id="2" name="Title 1"/>
          <p:cNvSpPr>
            <a:spLocks noGrp="1"/>
          </p:cNvSpPr>
          <p:nvPr>
            <p:ph type="title" hasCustomPrompt="1"/>
          </p:nvPr>
        </p:nvSpPr>
        <p:spPr>
          <a:xfrm>
            <a:off x="581193" y="3043910"/>
            <a:ext cx="11029615" cy="1497507"/>
          </a:xfrm>
        </p:spPr>
        <p:txBody>
          <a:bodyPr anchor="b">
            <a:normAutofit/>
          </a:bodyPr>
          <a:lstStyle>
            <a:lvl1pPr algn="l">
              <a:defRPr sz="3600" b="1" cap="all">
                <a:solidFill>
                  <a:srgbClr val="122C41"/>
                </a:solidFill>
              </a:defRPr>
            </a:lvl1pPr>
          </a:lstStyle>
          <a:p>
            <a:r>
              <a:rPr lang="en-US" dirty="0"/>
              <a:t>Click to edit title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a:extLs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2900" y="499933"/>
            <a:ext cx="11494008" cy="1429512"/>
          </a:xfrm>
          <a:prstGeom prst="rect">
            <a:avLst/>
          </a:prstGeom>
        </p:spPr>
      </p:pic>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10/4/2021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4" name="Content Placeholder 3"/>
          <p:cNvSpPr>
            <a:spLocks noGrp="1"/>
          </p:cNvSpPr>
          <p:nvPr>
            <p:ph sz="half" idx="2" hasCustomPrompt="1"/>
          </p:nvPr>
        </p:nvSpPr>
        <p:spPr>
          <a:xfrm>
            <a:off x="6188417" y="2228003"/>
            <a:ext cx="5422392" cy="3633047"/>
          </a:xfrm>
        </p:spPr>
        <p:txBody>
          <a:bodyPr>
            <a:normAutofit/>
          </a:bodyPr>
          <a:lstStyle>
            <a:lvl1pPr>
              <a:defRPr/>
            </a:lvl1pPr>
          </a:lstStyle>
          <a:p>
            <a:pPr lvl="0"/>
            <a:r>
              <a:rPr lang="en-US" dirty="0"/>
              <a:t>Edit text (Click icon below if you want to add an object and alt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half" idx="1" hasCustomPrompt="1"/>
          </p:nvPr>
        </p:nvSpPr>
        <p:spPr>
          <a:xfrm>
            <a:off x="581193" y="2228003"/>
            <a:ext cx="5422390" cy="3633047"/>
          </a:xfrm>
        </p:spPr>
        <p:txBody>
          <a:bodyPr>
            <a:normAutofit/>
          </a:bodyPr>
          <a:lstStyle>
            <a:lvl1pPr>
              <a:defRPr/>
            </a:lvl1pPr>
          </a:lstStyle>
          <a:p>
            <a:pPr lvl="0"/>
            <a:r>
              <a:rPr lang="en-US" dirty="0"/>
              <a:t>Edit text (Click icon below if you want to add an object and alt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581193" y="729658"/>
            <a:ext cx="11029616" cy="988332"/>
          </a:xfrm>
        </p:spPr>
        <p:txBody>
          <a:bodyPr>
            <a:normAutofit/>
          </a:bodyPr>
          <a:lstStyle>
            <a:lvl1pPr>
              <a:defRPr sz="6000" b="1" cap="none">
                <a:latin typeface="Rockwell" panose="02060603020205020403" pitchFamily="18" charset="0"/>
              </a:defRPr>
            </a:lvl1pPr>
          </a:lstStyle>
          <a:p>
            <a:r>
              <a:rPr lang="en-US" dirty="0"/>
              <a:t>Click to edit title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3" name="Picture 12">
            <a:extLs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2900" y="499933"/>
            <a:ext cx="11494008" cy="1429512"/>
          </a:xfrm>
          <a:prstGeom prst="rect">
            <a:avLst/>
          </a:prstGeom>
        </p:spPr>
      </p:pic>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10/4/2021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6" name="Content Placeholder 5"/>
          <p:cNvSpPr>
            <a:spLocks noGrp="1"/>
          </p:cNvSpPr>
          <p:nvPr>
            <p:ph sz="quarter" idx="4" hasCustomPrompt="1"/>
          </p:nvPr>
        </p:nvSpPr>
        <p:spPr>
          <a:xfrm>
            <a:off x="6217709" y="2672057"/>
            <a:ext cx="5393100" cy="2934999"/>
          </a:xfrm>
        </p:spPr>
        <p:txBody>
          <a:bodyPr anchor="t">
            <a:normAutofit/>
          </a:bodyPr>
          <a:lstStyle>
            <a:lvl1pPr>
              <a:defRPr/>
            </a:lvl1pPr>
          </a:lstStyle>
          <a:p>
            <a:pPr lvl="0"/>
            <a:r>
              <a:rPr lang="en-US" dirty="0"/>
              <a:t>Edit text (Click icon below if you want to add an object and alt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202002" y="1996897"/>
            <a:ext cx="5087073" cy="553373"/>
          </a:xfrm>
        </p:spPr>
        <p:txBody>
          <a:bodyPr anchor="b">
            <a:noAutofit/>
          </a:bodyPr>
          <a:lstStyle>
            <a:lvl1pPr marL="0" indent="0">
              <a:buNone/>
              <a:defRPr sz="22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subtitle</a:t>
            </a:r>
          </a:p>
        </p:txBody>
      </p:sp>
      <p:sp>
        <p:nvSpPr>
          <p:cNvPr id="4" name="Content Placeholder 3"/>
          <p:cNvSpPr>
            <a:spLocks noGrp="1"/>
          </p:cNvSpPr>
          <p:nvPr>
            <p:ph sz="half" idx="2" hasCustomPrompt="1"/>
          </p:nvPr>
        </p:nvSpPr>
        <p:spPr>
          <a:xfrm>
            <a:off x="581194" y="2672057"/>
            <a:ext cx="5393100" cy="2934999"/>
          </a:xfrm>
        </p:spPr>
        <p:txBody>
          <a:bodyPr anchor="t">
            <a:normAutofit/>
          </a:bodyPr>
          <a:lstStyle>
            <a:lvl1pPr>
              <a:defRPr/>
            </a:lvl1pPr>
          </a:lstStyle>
          <a:p>
            <a:pPr lvl="0"/>
            <a:r>
              <a:rPr lang="en-US" dirty="0"/>
              <a:t>Edit text (Click icon below if you want to add an object and alt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2"/>
          <p:cNvSpPr>
            <a:spLocks noGrp="1"/>
          </p:cNvSpPr>
          <p:nvPr>
            <p:ph type="body" idx="1" hasCustomPrompt="1"/>
          </p:nvPr>
        </p:nvSpPr>
        <p:spPr>
          <a:xfrm>
            <a:off x="582419" y="1996897"/>
            <a:ext cx="5087075" cy="536005"/>
          </a:xfrm>
        </p:spPr>
        <p:txBody>
          <a:bodyPr anchor="b">
            <a:noAutofit/>
          </a:bodyPr>
          <a:lstStyle>
            <a:lvl1pPr marL="0" indent="0">
              <a:buNone/>
              <a:defRPr sz="22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subtitle</a:t>
            </a:r>
          </a:p>
        </p:txBody>
      </p:sp>
      <p:sp>
        <p:nvSpPr>
          <p:cNvPr id="12" name="Title 1"/>
          <p:cNvSpPr>
            <a:spLocks noGrp="1"/>
          </p:cNvSpPr>
          <p:nvPr>
            <p:ph type="title" hasCustomPrompt="1"/>
          </p:nvPr>
        </p:nvSpPr>
        <p:spPr>
          <a:xfrm>
            <a:off x="581193" y="729658"/>
            <a:ext cx="11029616" cy="988332"/>
          </a:xfrm>
        </p:spPr>
        <p:txBody>
          <a:bodyPr>
            <a:normAutofit/>
          </a:bodyPr>
          <a:lstStyle>
            <a:lvl1pPr>
              <a:defRPr sz="6000" b="1" cap="none">
                <a:latin typeface="Rockwell" panose="02060603020205020403" pitchFamily="18" charset="0"/>
              </a:defRPr>
            </a:lvl1pPr>
          </a:lstStyle>
          <a:p>
            <a:r>
              <a:rPr lang="en-US" dirty="0"/>
              <a:t>Click to edit title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9" name="Picture 8">
            <a:extLs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2900" y="499933"/>
            <a:ext cx="11494008" cy="1429512"/>
          </a:xfrm>
          <a:prstGeom prst="rect">
            <a:avLst/>
          </a:prstGeom>
        </p:spPr>
      </p:pic>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10/4/2021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8" name="Title 1"/>
          <p:cNvSpPr>
            <a:spLocks noGrp="1"/>
          </p:cNvSpPr>
          <p:nvPr>
            <p:ph type="title" hasCustomPrompt="1"/>
          </p:nvPr>
        </p:nvSpPr>
        <p:spPr>
          <a:xfrm>
            <a:off x="575894" y="729658"/>
            <a:ext cx="11029616" cy="988332"/>
          </a:xfrm>
        </p:spPr>
        <p:txBody>
          <a:bodyPr>
            <a:normAutofit/>
          </a:bodyPr>
          <a:lstStyle>
            <a:lvl1pPr>
              <a:defRPr sz="6000" b="1" cap="none">
                <a:latin typeface="Rockwell" panose="02060603020205020403" pitchFamily="18" charset="0"/>
              </a:defRPr>
            </a:lvl1pPr>
          </a:lstStyle>
          <a:p>
            <a:r>
              <a:rPr lang="en-US" dirty="0"/>
              <a:t>Click to edit title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10/4/2021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2900" y="5119618"/>
            <a:ext cx="11494008" cy="1429512"/>
          </a:xfrm>
          <a:prstGeom prst="rect">
            <a:avLst/>
          </a:prstGeom>
        </p:spPr>
      </p:pic>
      <p:sp>
        <p:nvSpPr>
          <p:cNvPr id="7" name="Slide Number Placeholder 6"/>
          <p:cNvSpPr>
            <a:spLocks noGrp="1"/>
          </p:cNvSpPr>
          <p:nvPr>
            <p:ph type="sldNum" sz="quarter" idx="12"/>
          </p:nvPr>
        </p:nvSpPr>
        <p:spPr/>
        <p:txBody>
          <a:bodyPr/>
          <a:lstStyle>
            <a:lvl1pPr>
              <a:defRPr>
                <a:solidFill>
                  <a:schemeClr val="accent2"/>
                </a:solidFill>
              </a:defRPr>
            </a:lvl1pPr>
          </a:lstStyle>
          <a:p>
            <a:fld id="{D57F1E4F-1CFF-5643-939E-217C01CDF565}" type="slidenum">
              <a:rPr lang="en-US" smtClean="0"/>
              <a:pPr/>
              <a:t>‹#›</a:t>
            </a:fld>
            <a:endParaRPr lang="en-US" dirty="0"/>
          </a:p>
        </p:txBody>
      </p:sp>
      <p:sp>
        <p:nvSpPr>
          <p:cNvPr id="5" name="Date Placeholder 4"/>
          <p:cNvSpPr>
            <a:spLocks noGrp="1"/>
          </p:cNvSpPr>
          <p:nvPr>
            <p:ph type="dt" sz="half" idx="10"/>
          </p:nvPr>
        </p:nvSpPr>
        <p:spPr/>
        <p:txBody>
          <a:bodyPr/>
          <a:lstStyle>
            <a:lvl1pPr>
              <a:defRPr>
                <a:solidFill>
                  <a:schemeClr val="accent2"/>
                </a:solidFill>
              </a:defRPr>
            </a:lvl1pPr>
          </a:lstStyle>
          <a:p>
            <a:fld id="{B61BEF0D-F0BB-DE4B-95CE-6DB70DBA9567}" type="datetimeFigureOut">
              <a:rPr lang="en-US" smtClean="0"/>
              <a:pPr/>
              <a:t>10/4/2021</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4" name="Text Placeholder 3"/>
          <p:cNvSpPr>
            <a:spLocks noGrp="1"/>
          </p:cNvSpPr>
          <p:nvPr>
            <p:ph type="body" sz="half" idx="2" hasCustomPrompt="1"/>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subtitle</a:t>
            </a:r>
          </a:p>
        </p:txBody>
      </p:sp>
      <p:sp>
        <p:nvSpPr>
          <p:cNvPr id="2" name="Title 1"/>
          <p:cNvSpPr>
            <a:spLocks noGrp="1"/>
          </p:cNvSpPr>
          <p:nvPr>
            <p:ph type="title" hasCustomPrompt="1"/>
          </p:nvPr>
        </p:nvSpPr>
        <p:spPr>
          <a:xfrm>
            <a:off x="581192" y="5262296"/>
            <a:ext cx="4909445" cy="689514"/>
          </a:xfrm>
        </p:spPr>
        <p:txBody>
          <a:bodyPr anchor="ctr"/>
          <a:lstStyle>
            <a:lvl1pPr algn="l">
              <a:defRPr sz="2000" b="0">
                <a:solidFill>
                  <a:schemeClr val="bg1"/>
                </a:solidFill>
              </a:defRPr>
            </a:lvl1pPr>
          </a:lstStyle>
          <a:p>
            <a:r>
              <a:rPr lang="en-US" dirty="0"/>
              <a:t>Click to edit title</a:t>
            </a:r>
          </a:p>
        </p:txBody>
      </p:sp>
      <p:sp>
        <p:nvSpPr>
          <p:cNvPr id="3" name="Content Placeholder 2"/>
          <p:cNvSpPr>
            <a:spLocks noGrp="1"/>
          </p:cNvSpPr>
          <p:nvPr>
            <p:ph idx="1" hasCustomPrompt="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dirty="0"/>
              <a:t>Edit text (Click icon below if you want to add an object and alt text)</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581192" y="1997339"/>
            <a:ext cx="11029616" cy="3522794"/>
          </a:xfrm>
          <a:prstGeom prst="rect">
            <a:avLst/>
          </a:prstGeom>
        </p:spPr>
        <p:txBody>
          <a:bodyPr vert="horz" lIns="91440" tIns="45720" rIns="91440" bIns="45720" rtlCol="0" anchor="t">
            <a:normAutofit/>
          </a:body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10/4/2021</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a:extLst>
              <a:ext uri="{C183D7F6-B498-43B3-948B-1728B52AA6E4}">
                <adec:decorative xmlns:adec="http://schemas.microsoft.com/office/drawing/2017/decorative" val="1"/>
              </a:ext>
            </a:extLst>
          </p:cNvPr>
          <p:cNvSpPr/>
          <p:nvPr/>
        </p:nvSpPr>
        <p:spPr>
          <a:xfrm>
            <a:off x="446534" y="457200"/>
            <a:ext cx="11296734" cy="1016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grpSp>
        <p:nvGrpSpPr>
          <p:cNvPr id="23" name="Group 22">
            <a:extLst>
              <a:ext uri="{C183D7F6-B498-43B3-948B-1728B52AA6E4}">
                <adec:decorative xmlns:adec="http://schemas.microsoft.com/office/drawing/2017/decorative" val="1"/>
              </a:ext>
            </a:extLst>
          </p:cNvPr>
          <p:cNvGrpSpPr/>
          <p:nvPr userDrawn="1"/>
        </p:nvGrpSpPr>
        <p:grpSpPr>
          <a:xfrm>
            <a:off x="446533" y="6561666"/>
            <a:ext cx="11293175" cy="98778"/>
            <a:chOff x="446533" y="6477000"/>
            <a:chExt cx="11293175" cy="98778"/>
          </a:xfrm>
        </p:grpSpPr>
        <p:sp>
          <p:nvSpPr>
            <p:cNvPr id="16" name="Rectangle 15"/>
            <p:cNvSpPr/>
            <p:nvPr userDrawn="1"/>
          </p:nvSpPr>
          <p:spPr>
            <a:xfrm>
              <a:off x="446533" y="6477000"/>
              <a:ext cx="7286355" cy="9877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grpSp>
          <p:nvGrpSpPr>
            <p:cNvPr id="8" name="Group 7"/>
            <p:cNvGrpSpPr/>
            <p:nvPr userDrawn="1"/>
          </p:nvGrpSpPr>
          <p:grpSpPr>
            <a:xfrm>
              <a:off x="7591778" y="6478439"/>
              <a:ext cx="4147930" cy="97339"/>
              <a:chOff x="6119314" y="6478440"/>
              <a:chExt cx="5676839" cy="93810"/>
            </a:xfrm>
          </p:grpSpPr>
          <p:sp>
            <p:nvSpPr>
              <p:cNvPr id="15" name="Rectangle 14"/>
              <p:cNvSpPr/>
              <p:nvPr userDrawn="1"/>
            </p:nvSpPr>
            <p:spPr>
              <a:xfrm>
                <a:off x="6119314" y="6478440"/>
                <a:ext cx="833936" cy="93810"/>
              </a:xfrm>
              <a:prstGeom prst="rect">
                <a:avLst/>
              </a:prstGeom>
              <a:solidFill>
                <a:srgbClr val="8A8D09"/>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p:cNvSpPr/>
              <p:nvPr userDrawn="1"/>
            </p:nvSpPr>
            <p:spPr>
              <a:xfrm>
                <a:off x="6946902" y="6478440"/>
                <a:ext cx="833936" cy="9381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p:cNvSpPr/>
              <p:nvPr userDrawn="1"/>
            </p:nvSpPr>
            <p:spPr>
              <a:xfrm>
                <a:off x="7774519" y="6478440"/>
                <a:ext cx="833936" cy="9381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userDrawn="1"/>
            </p:nvSpPr>
            <p:spPr>
              <a:xfrm>
                <a:off x="8602136" y="6478440"/>
                <a:ext cx="833936" cy="93810"/>
              </a:xfrm>
              <a:prstGeom prst="rect">
                <a:avLst/>
              </a:prstGeom>
              <a:solidFill>
                <a:srgbClr val="FF7351"/>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p:cNvSpPr/>
              <p:nvPr userDrawn="1"/>
            </p:nvSpPr>
            <p:spPr>
              <a:xfrm>
                <a:off x="9362017" y="6478440"/>
                <a:ext cx="833936" cy="9381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p:cNvSpPr/>
              <p:nvPr userDrawn="1"/>
            </p:nvSpPr>
            <p:spPr>
              <a:xfrm>
                <a:off x="10189634" y="6478440"/>
                <a:ext cx="833936" cy="93810"/>
              </a:xfrm>
              <a:prstGeom prst="rect">
                <a:avLst/>
              </a:prstGeom>
              <a:solidFill>
                <a:srgbClr val="FDDC00"/>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p:cNvSpPr/>
              <p:nvPr userDrawn="1"/>
            </p:nvSpPr>
            <p:spPr>
              <a:xfrm>
                <a:off x="10962217" y="6478440"/>
                <a:ext cx="833936" cy="93810"/>
              </a:xfrm>
              <a:prstGeom prst="rect">
                <a:avLst/>
              </a:prstGeom>
              <a:solidFill>
                <a:srgbClr val="084797"/>
              </a:solidFill>
              <a:ln>
                <a:noFill/>
              </a:ln>
              <a:effectLst/>
            </p:spPr>
            <p:style>
              <a:lnRef idx="1">
                <a:schemeClr val="accent1"/>
              </a:lnRef>
              <a:fillRef idx="3">
                <a:schemeClr val="accent1"/>
              </a:fillRef>
              <a:effectRef idx="2">
                <a:schemeClr val="accent1"/>
              </a:effectRef>
              <a:fontRef idx="minor">
                <a:schemeClr val="lt1"/>
              </a:fontRef>
            </p:style>
          </p:sp>
        </p:grpSp>
      </p:grpSp>
    </p:spTree>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457200" rtl="0" eaLnBrk="1" latinLnBrk="0" hangingPunct="1">
        <a:lnSpc>
          <a:spcPct val="90000"/>
        </a:lnSpc>
        <a:spcBef>
          <a:spcPct val="0"/>
        </a:spcBef>
        <a:buNone/>
        <a:defRPr sz="3200" b="0" kern="1200" cap="all">
          <a:solidFill>
            <a:schemeClr val="bg1"/>
          </a:solidFill>
          <a:latin typeface="+mj-lt"/>
          <a:ea typeface="+mj-ea"/>
          <a:cs typeface="Calibri"/>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Arial"/>
        <a:buChar char="•"/>
        <a:defRPr sz="2000" kern="1200">
          <a:solidFill>
            <a:srgbClr val="122C41"/>
          </a:solidFill>
          <a:latin typeface="+mn-lt"/>
          <a:ea typeface="+mn-ea"/>
          <a:cs typeface="Calibri"/>
        </a:defRPr>
      </a:lvl1pPr>
      <a:lvl2pPr marL="630000" indent="-306000" algn="l" defTabSz="457200" rtl="0" eaLnBrk="1" latinLnBrk="0" hangingPunct="1">
        <a:spcBef>
          <a:spcPct val="20000"/>
        </a:spcBef>
        <a:spcAft>
          <a:spcPts val="600"/>
        </a:spcAft>
        <a:buClr>
          <a:schemeClr val="accent2"/>
        </a:buClr>
        <a:buSzPct val="92000"/>
        <a:buFont typeface="Arial"/>
        <a:buChar char="•"/>
        <a:defRPr sz="1800" kern="1200">
          <a:solidFill>
            <a:srgbClr val="122C41"/>
          </a:solidFill>
          <a:latin typeface="+mn-lt"/>
          <a:ea typeface="+mn-ea"/>
          <a:cs typeface="Calibri"/>
        </a:defRPr>
      </a:lvl2pPr>
      <a:lvl3pPr marL="900000" indent="-270000" algn="l" defTabSz="457200" rtl="0" eaLnBrk="1" latinLnBrk="0" hangingPunct="1">
        <a:spcBef>
          <a:spcPct val="20000"/>
        </a:spcBef>
        <a:spcAft>
          <a:spcPts val="600"/>
        </a:spcAft>
        <a:buClr>
          <a:schemeClr val="accent2"/>
        </a:buClr>
        <a:buSzPct val="92000"/>
        <a:buFont typeface="Arial"/>
        <a:buChar char="•"/>
        <a:defRPr sz="1600" kern="1200">
          <a:solidFill>
            <a:srgbClr val="122C41"/>
          </a:solidFill>
          <a:latin typeface="+mn-lt"/>
          <a:ea typeface="+mn-ea"/>
          <a:cs typeface="Calibri"/>
        </a:defRPr>
      </a:lvl3pPr>
      <a:lvl4pPr marL="1242000" indent="-234000" algn="l" defTabSz="457200" rtl="0" eaLnBrk="1" latinLnBrk="0" hangingPunct="1">
        <a:spcBef>
          <a:spcPct val="20000"/>
        </a:spcBef>
        <a:spcAft>
          <a:spcPts val="600"/>
        </a:spcAft>
        <a:buClr>
          <a:schemeClr val="accent2"/>
        </a:buClr>
        <a:buSzPct val="92000"/>
        <a:buFont typeface="Arial"/>
        <a:buChar char="•"/>
        <a:defRPr sz="1400" kern="1200">
          <a:solidFill>
            <a:srgbClr val="122C41"/>
          </a:solidFill>
          <a:latin typeface="+mn-lt"/>
          <a:ea typeface="+mn-ea"/>
          <a:cs typeface="Calibri"/>
        </a:defRPr>
      </a:lvl4pPr>
      <a:lvl5pPr marL="1602000" indent="-234000" algn="l" defTabSz="457200" rtl="0" eaLnBrk="1" latinLnBrk="0" hangingPunct="1">
        <a:spcBef>
          <a:spcPct val="20000"/>
        </a:spcBef>
        <a:spcAft>
          <a:spcPts val="600"/>
        </a:spcAft>
        <a:buClr>
          <a:schemeClr val="accent2"/>
        </a:buClr>
        <a:buSzPct val="92000"/>
        <a:buFont typeface="Arial"/>
        <a:buChar char="•"/>
        <a:defRPr sz="1400" kern="1200">
          <a:solidFill>
            <a:srgbClr val="122C41"/>
          </a:solidFill>
          <a:latin typeface="+mn-lt"/>
          <a:ea typeface="+mn-ea"/>
          <a:cs typeface="Calibri"/>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jp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45.jpg"/><Relationship Id="rId5" Type="http://schemas.openxmlformats.org/officeDocument/2006/relationships/image" Target="../media/image44.png"/><Relationship Id="rId4" Type="http://schemas.openxmlformats.org/officeDocument/2006/relationships/image" Target="../media/image43.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5.xml"/><Relationship Id="rId5" Type="http://schemas.openxmlformats.org/officeDocument/2006/relationships/image" Target="../media/image52.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55.png"/><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60.png"/><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36.xml"/><Relationship Id="rId1" Type="http://schemas.openxmlformats.org/officeDocument/2006/relationships/slideLayout" Target="../slideLayouts/slideLayout8.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s/_rels/slide3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37.xml"/><Relationship Id="rId1" Type="http://schemas.openxmlformats.org/officeDocument/2006/relationships/slideLayout" Target="../slideLayouts/slideLayout8.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s/_rels/slide3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38.xml"/><Relationship Id="rId1" Type="http://schemas.openxmlformats.org/officeDocument/2006/relationships/slideLayout" Target="../slideLayouts/slideLayout8.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s/_rels/slide3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39.xml"/><Relationship Id="rId1" Type="http://schemas.openxmlformats.org/officeDocument/2006/relationships/slideLayout" Target="../slideLayouts/slideLayout8.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40.xml"/><Relationship Id="rId1" Type="http://schemas.openxmlformats.org/officeDocument/2006/relationships/slideLayout" Target="../slideLayouts/slideLayout8.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21453D-D34F-44CC-9039-CC95FA89D556}"/>
              </a:ext>
            </a:extLst>
          </p:cNvPr>
          <p:cNvSpPr>
            <a:spLocks noGrp="1"/>
          </p:cNvSpPr>
          <p:nvPr>
            <p:ph type="body" idx="1"/>
          </p:nvPr>
        </p:nvSpPr>
        <p:spPr>
          <a:xfrm>
            <a:off x="581192" y="5868392"/>
            <a:ext cx="11029615" cy="600556"/>
          </a:xfrm>
        </p:spPr>
        <p:txBody>
          <a:bodyPr>
            <a:normAutofit/>
          </a:bodyPr>
          <a:lstStyle/>
          <a:p>
            <a:r>
              <a:rPr lang="en-US" sz="3000" cap="none" dirty="0">
                <a:solidFill>
                  <a:schemeClr val="bg1"/>
                </a:solidFill>
                <a:latin typeface="Rockwell" panose="02060603020205020403" pitchFamily="18" charset="0"/>
              </a:rPr>
              <a:t>A Youth Guide To E-cigarettes</a:t>
            </a:r>
            <a:endParaRPr lang="en-US" sz="3000" cap="none" dirty="0"/>
          </a:p>
        </p:txBody>
      </p:sp>
      <p:sp>
        <p:nvSpPr>
          <p:cNvPr id="3" name="Title 2">
            <a:extLst>
              <a:ext uri="{FF2B5EF4-FFF2-40B4-BE49-F238E27FC236}">
                <a16:creationId xmlns:a16="http://schemas.microsoft.com/office/drawing/2014/main" id="{B9C7FED7-5066-4640-B961-BE84C8575ED0}"/>
              </a:ext>
            </a:extLst>
          </p:cNvPr>
          <p:cNvSpPr>
            <a:spLocks noGrp="1"/>
          </p:cNvSpPr>
          <p:nvPr>
            <p:ph type="title"/>
          </p:nvPr>
        </p:nvSpPr>
        <p:spPr>
          <a:xfrm>
            <a:off x="494883" y="4511975"/>
            <a:ext cx="11029615" cy="1497507"/>
          </a:xfrm>
        </p:spPr>
        <p:txBody>
          <a:bodyPr>
            <a:normAutofit/>
          </a:bodyPr>
          <a:lstStyle/>
          <a:p>
            <a:r>
              <a:rPr lang="en-US" sz="6000" dirty="0">
                <a:solidFill>
                  <a:schemeClr val="bg1"/>
                </a:solidFill>
              </a:rPr>
              <a:t>Know the risks</a:t>
            </a:r>
          </a:p>
        </p:txBody>
      </p:sp>
      <p:pic>
        <p:nvPicPr>
          <p:cNvPr id="4" name="Picture 3" descr="An e-cigarette lies on a school binder.&#10;">
            <a:extLst>
              <a:ext uri="{FF2B5EF4-FFF2-40B4-BE49-F238E27FC236}">
                <a16:creationId xmlns:a16="http://schemas.microsoft.com/office/drawing/2014/main" id="{1A5DB3EE-14AF-4B70-A700-ED9FDA46E728}"/>
              </a:ext>
            </a:extLst>
          </p:cNvPr>
          <p:cNvPicPr>
            <a:picLocks noChangeAspect="1"/>
          </p:cNvPicPr>
          <p:nvPr/>
        </p:nvPicPr>
        <p:blipFill rotWithShape="1">
          <a:blip r:embed="rId3"/>
          <a:srcRect l="2178" t="18118" b="5428"/>
          <a:stretch/>
        </p:blipFill>
        <p:spPr>
          <a:xfrm>
            <a:off x="1870778" y="628635"/>
            <a:ext cx="8277823" cy="4406502"/>
          </a:xfrm>
          <a:prstGeom prst="rect">
            <a:avLst/>
          </a:prstGeom>
        </p:spPr>
      </p:pic>
    </p:spTree>
    <p:extLst>
      <p:ext uri="{BB962C8B-B14F-4D97-AF65-F5344CB8AC3E}">
        <p14:creationId xmlns:p14="http://schemas.microsoft.com/office/powerpoint/2010/main" val="27767287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of a dictionary definition of nicotine as a colorless, oily, water-soluble, highly toxic, liquid alkaloid, C10H14N2, found in tobacco and valued as an insecticide."/>
          <p:cNvPicPr>
            <a:picLocks noChangeAspect="1"/>
          </p:cNvPicPr>
          <p:nvPr/>
        </p:nvPicPr>
        <p:blipFill rotWithShape="1">
          <a:blip r:embed="rId3"/>
          <a:srcRect t="9163" r="1656" b="4059"/>
          <a:stretch/>
        </p:blipFill>
        <p:spPr>
          <a:xfrm>
            <a:off x="472143" y="2163336"/>
            <a:ext cx="10204387" cy="4125951"/>
          </a:xfrm>
          <a:prstGeom prst="rect">
            <a:avLst/>
          </a:prstGeom>
        </p:spPr>
      </p:pic>
      <p:sp>
        <p:nvSpPr>
          <p:cNvPr id="2" name="Title 1"/>
          <p:cNvSpPr>
            <a:spLocks noGrp="1"/>
          </p:cNvSpPr>
          <p:nvPr>
            <p:ph type="title"/>
          </p:nvPr>
        </p:nvSpPr>
        <p:spPr/>
        <p:txBody>
          <a:bodyPr>
            <a:normAutofit/>
          </a:bodyPr>
          <a:lstStyle/>
          <a:p>
            <a:r>
              <a:rPr lang="en-US" sz="4800" dirty="0"/>
              <a:t>WHAT IS NICOTINE?</a:t>
            </a:r>
          </a:p>
        </p:txBody>
      </p:sp>
    </p:spTree>
    <p:extLst>
      <p:ext uri="{BB962C8B-B14F-4D97-AF65-F5344CB8AC3E}">
        <p14:creationId xmlns:p14="http://schemas.microsoft.com/office/powerpoint/2010/main" val="39285445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descr="Illustration of pH scale, with nicotine salts that are found in USB flash drive shaped e-cigarettes displayed on the acidic side, and free-base nicotine found in regular cigarettes displayed on the alkaline side.&#10;"/>
          <p:cNvGrpSpPr/>
          <p:nvPr/>
        </p:nvGrpSpPr>
        <p:grpSpPr>
          <a:xfrm>
            <a:off x="544978" y="2259732"/>
            <a:ext cx="11293100" cy="4003627"/>
            <a:chOff x="544978" y="2259732"/>
            <a:chExt cx="11293100" cy="4003627"/>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7561" y="2259732"/>
              <a:ext cx="7390517" cy="1591612"/>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6283" t="3806" r="11007" b="52677"/>
            <a:stretch/>
          </p:blipFill>
          <p:spPr>
            <a:xfrm>
              <a:off x="544978" y="2523435"/>
              <a:ext cx="3588723" cy="1070665"/>
            </a:xfrm>
            <a:prstGeom prst="rect">
              <a:avLst/>
            </a:prstGeom>
          </p:spPr>
        </p:pic>
        <p:pic>
          <p:nvPicPr>
            <p:cNvPr id="5" name="Picture 2" descr="image001"/>
            <p:cNvPicPr>
              <a:picLocks noChangeAspect="1" noChangeArrowheads="1"/>
            </p:cNvPicPr>
            <p:nvPr/>
          </p:nvPicPr>
          <p:blipFill rotWithShape="1">
            <a:blip r:embed="rId5">
              <a:extLst>
                <a:ext uri="{28A0092B-C50C-407E-A947-70E740481C1C}">
                  <a14:useLocalDpi xmlns:a14="http://schemas.microsoft.com/office/drawing/2010/main" val="0"/>
                </a:ext>
              </a:extLst>
            </a:blip>
            <a:srcRect l="7461" t="36928" r="73986"/>
            <a:stretch/>
          </p:blipFill>
          <p:spPr bwMode="auto">
            <a:xfrm>
              <a:off x="9707160" y="3998305"/>
              <a:ext cx="1154835" cy="170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 15"/>
            <p:cNvGrpSpPr/>
            <p:nvPr/>
          </p:nvGrpSpPr>
          <p:grpSpPr>
            <a:xfrm>
              <a:off x="8781751" y="4920529"/>
              <a:ext cx="1335787" cy="1332872"/>
              <a:chOff x="8781751" y="4920529"/>
              <a:chExt cx="1335787" cy="1332872"/>
            </a:xfrm>
          </p:grpSpPr>
          <p:sp>
            <p:nvSpPr>
              <p:cNvPr id="6" name="Oval 5"/>
              <p:cNvSpPr/>
              <p:nvPr/>
            </p:nvSpPr>
            <p:spPr>
              <a:xfrm>
                <a:off x="8781751" y="4920529"/>
                <a:ext cx="1335787" cy="1332872"/>
              </a:xfrm>
              <a:prstGeom prst="ellipse">
                <a:avLst/>
              </a:prstGeom>
              <a:solidFill>
                <a:schemeClr val="tx2">
                  <a:lumMod val="60000"/>
                  <a:lumOff val="4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7" name="Oval 6"/>
              <p:cNvSpPr/>
              <p:nvPr/>
            </p:nvSpPr>
            <p:spPr>
              <a:xfrm rot="5400000">
                <a:off x="8847576" y="4972434"/>
                <a:ext cx="1204137" cy="122906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Tw Cen MT" panose="020B0602020104020603"/>
                    <a:ea typeface="+mn-ea"/>
                    <a:cs typeface="+mn-cs"/>
                  </a:rPr>
                  <a:t>00</a:t>
                </a:r>
              </a:p>
            </p:txBody>
          </p:sp>
          <p:sp>
            <p:nvSpPr>
              <p:cNvPr id="8" name="TextBox 7"/>
              <p:cNvSpPr txBox="1"/>
              <p:nvPr/>
            </p:nvSpPr>
            <p:spPr>
              <a:xfrm>
                <a:off x="8917446" y="5125300"/>
                <a:ext cx="1064396" cy="92333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w Cen MT" panose="020B0602020104020603"/>
                    <a:ea typeface="+mn-ea"/>
                    <a:cs typeface="+mn-cs"/>
                  </a:rPr>
                  <a:t>Free- Base Nicotine</a:t>
                </a:r>
              </a:p>
            </p:txBody>
          </p:sp>
        </p:grpSp>
        <p:sp>
          <p:nvSpPr>
            <p:cNvPr id="9" name="TextBox 8"/>
            <p:cNvSpPr txBox="1"/>
            <p:nvPr/>
          </p:nvSpPr>
          <p:spPr>
            <a:xfrm>
              <a:off x="10498140" y="5805404"/>
              <a:ext cx="1286557" cy="36933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w Cen MT" panose="020B0602020104020603"/>
                  <a:ea typeface="+mn-ea"/>
                  <a:cs typeface="+mn-cs"/>
                </a:rPr>
                <a:t>Cigarettes</a:t>
              </a:r>
            </a:p>
          </p:txBody>
        </p:sp>
        <p:sp>
          <p:nvSpPr>
            <p:cNvPr id="10" name="TextBox 9"/>
            <p:cNvSpPr txBox="1"/>
            <p:nvPr/>
          </p:nvSpPr>
          <p:spPr>
            <a:xfrm>
              <a:off x="3939821" y="2694067"/>
              <a:ext cx="75143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5ACC5A"/>
                  </a:solidFill>
                  <a:effectLst/>
                  <a:uLnTx/>
                  <a:uFillTx/>
                  <a:latin typeface="Calibri"/>
                  <a:ea typeface="+mn-ea"/>
                  <a:cs typeface="+mn-cs"/>
                </a:rPr>
                <a:t>?</a:t>
              </a:r>
            </a:p>
          </p:txBody>
        </p:sp>
        <p:pic>
          <p:nvPicPr>
            <p:cNvPr id="11" name="Picture 10"/>
            <p:cNvPicPr>
              <a:picLocks noChangeAspect="1"/>
            </p:cNvPicPr>
            <p:nvPr/>
          </p:nvPicPr>
          <p:blipFill rotWithShape="1">
            <a:blip r:embed="rId6"/>
            <a:srcRect b="17772"/>
            <a:stretch/>
          </p:blipFill>
          <p:spPr>
            <a:xfrm>
              <a:off x="4654382" y="3992762"/>
              <a:ext cx="1029616" cy="1875446"/>
            </a:xfrm>
            <a:prstGeom prst="rect">
              <a:avLst/>
            </a:prstGeom>
          </p:spPr>
        </p:pic>
        <p:grpSp>
          <p:nvGrpSpPr>
            <p:cNvPr id="17" name="Group 16"/>
            <p:cNvGrpSpPr/>
            <p:nvPr/>
          </p:nvGrpSpPr>
          <p:grpSpPr>
            <a:xfrm>
              <a:off x="5339587" y="4930487"/>
              <a:ext cx="1335787" cy="1332872"/>
              <a:chOff x="5339587" y="4930487"/>
              <a:chExt cx="1335787" cy="1332872"/>
            </a:xfrm>
          </p:grpSpPr>
          <p:sp>
            <p:nvSpPr>
              <p:cNvPr id="12" name="Oval 11"/>
              <p:cNvSpPr/>
              <p:nvPr/>
            </p:nvSpPr>
            <p:spPr>
              <a:xfrm>
                <a:off x="5339587" y="4930487"/>
                <a:ext cx="1335787" cy="133287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13" name="Oval 12"/>
              <p:cNvSpPr/>
              <p:nvPr/>
            </p:nvSpPr>
            <p:spPr>
              <a:xfrm rot="5400000">
                <a:off x="5405412" y="4982392"/>
                <a:ext cx="1204137" cy="122906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14" name="TextBox 13"/>
              <p:cNvSpPr txBox="1"/>
              <p:nvPr/>
            </p:nvSpPr>
            <p:spPr>
              <a:xfrm>
                <a:off x="5494033" y="5273758"/>
                <a:ext cx="1026894" cy="64633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w Cen MT" panose="020B0602020104020603"/>
                    <a:ea typeface="+mn-ea"/>
                    <a:cs typeface="+mn-cs"/>
                  </a:rPr>
                  <a:t>Nicotine Salts</a:t>
                </a:r>
              </a:p>
            </p:txBody>
          </p:sp>
        </p:grpSp>
        <p:sp>
          <p:nvSpPr>
            <p:cNvPr id="15" name="TextBox 14"/>
            <p:cNvSpPr txBox="1"/>
            <p:nvPr/>
          </p:nvSpPr>
          <p:spPr>
            <a:xfrm>
              <a:off x="3950755" y="5855449"/>
              <a:ext cx="1286557" cy="36933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w Cen MT" panose="020B0602020104020603"/>
                  <a:ea typeface="+mn-ea"/>
                  <a:cs typeface="+mn-cs"/>
                </a:rPr>
                <a:t>JUUL</a:t>
              </a:r>
            </a:p>
          </p:txBody>
        </p:sp>
      </p:grpSp>
      <p:sp>
        <p:nvSpPr>
          <p:cNvPr id="2" name="Title 1"/>
          <p:cNvSpPr>
            <a:spLocks noGrp="1"/>
          </p:cNvSpPr>
          <p:nvPr>
            <p:ph type="title"/>
          </p:nvPr>
        </p:nvSpPr>
        <p:spPr>
          <a:xfrm>
            <a:off x="1085029" y="596489"/>
            <a:ext cx="10699668" cy="964984"/>
          </a:xfrm>
        </p:spPr>
        <p:txBody>
          <a:bodyPr>
            <a:normAutofit/>
          </a:bodyPr>
          <a:lstStyle/>
          <a:p>
            <a:r>
              <a:rPr lang="en-US" sz="4400" dirty="0"/>
              <a:t>Nicotine Comes In Different Types</a:t>
            </a:r>
          </a:p>
        </p:txBody>
      </p:sp>
    </p:spTree>
    <p:extLst>
      <p:ext uri="{BB962C8B-B14F-4D97-AF65-F5344CB8AC3E}">
        <p14:creationId xmlns:p14="http://schemas.microsoft.com/office/powerpoint/2010/main" val="32333145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91099" y="1814197"/>
            <a:ext cx="6749253" cy="4674583"/>
          </a:xfrm>
          <a:prstGeom prst="rect">
            <a:avLst/>
          </a:prstGeom>
        </p:spPr>
      </p:pic>
      <p:pic>
        <p:nvPicPr>
          <p:cNvPr id="10" name="Picture 9"/>
          <p:cNvPicPr>
            <a:picLocks noChangeAspect="1"/>
          </p:cNvPicPr>
          <p:nvPr/>
        </p:nvPicPr>
        <p:blipFill>
          <a:blip r:embed="rId4"/>
          <a:stretch>
            <a:fillRect/>
          </a:stretch>
        </p:blipFill>
        <p:spPr>
          <a:xfrm>
            <a:off x="409575" y="1811829"/>
            <a:ext cx="11430000" cy="98137"/>
          </a:xfrm>
          <a:prstGeom prst="rect">
            <a:avLst/>
          </a:prstGeom>
        </p:spPr>
      </p:pic>
      <p:grpSp>
        <p:nvGrpSpPr>
          <p:cNvPr id="2" name="Group 1" descr="On left side of the slide, there is a pack of regular cigarettes, then an equal sign, and then a JUUL pod. On the right side of the slide, there is a USB flash drive-shaped e-cigarette plugged in to a laptop. "/>
          <p:cNvGrpSpPr/>
          <p:nvPr/>
        </p:nvGrpSpPr>
        <p:grpSpPr>
          <a:xfrm>
            <a:off x="409575" y="1881737"/>
            <a:ext cx="11430000" cy="4683875"/>
            <a:chOff x="409575" y="1881737"/>
            <a:chExt cx="11430000" cy="4683875"/>
          </a:xfrm>
        </p:grpSpPr>
        <p:grpSp>
          <p:nvGrpSpPr>
            <p:cNvPr id="9" name="Group 8"/>
            <p:cNvGrpSpPr/>
            <p:nvPr/>
          </p:nvGrpSpPr>
          <p:grpSpPr>
            <a:xfrm>
              <a:off x="454605" y="1881737"/>
              <a:ext cx="3631620" cy="4633363"/>
              <a:chOff x="454605" y="1834979"/>
              <a:chExt cx="3600452" cy="4593598"/>
            </a:xfrm>
          </p:grpSpPr>
          <p:pic>
            <p:nvPicPr>
              <p:cNvPr id="7" name="Picture 6"/>
              <p:cNvPicPr>
                <a:picLocks noChangeAspect="1"/>
              </p:cNvPicPr>
              <p:nvPr/>
            </p:nvPicPr>
            <p:blipFill rotWithShape="1">
              <a:blip r:embed="rId5"/>
              <a:srcRect t="5466"/>
              <a:stretch/>
            </p:blipFill>
            <p:spPr>
              <a:xfrm>
                <a:off x="454605" y="1834979"/>
                <a:ext cx="3600451" cy="3056293"/>
              </a:xfrm>
              <a:prstGeom prst="rect">
                <a:avLst/>
              </a:prstGeom>
            </p:spPr>
          </p:pic>
          <p:pic>
            <p:nvPicPr>
              <p:cNvPr id="8" name="Picture 7"/>
              <p:cNvPicPr>
                <a:picLocks noChangeAspect="1"/>
              </p:cNvPicPr>
              <p:nvPr/>
            </p:nvPicPr>
            <p:blipFill rotWithShape="1">
              <a:blip r:embed="rId6"/>
              <a:srcRect l="2719" t="57615" r="6588" b="5116"/>
              <a:stretch/>
            </p:blipFill>
            <p:spPr>
              <a:xfrm>
                <a:off x="454606" y="4511040"/>
                <a:ext cx="3600451" cy="1917537"/>
              </a:xfrm>
              <a:prstGeom prst="rect">
                <a:avLst/>
              </a:prstGeom>
              <a:ln>
                <a:noFill/>
              </a:ln>
              <a:effectLst/>
            </p:spPr>
          </p:pic>
        </p:grpSp>
        <p:pic>
          <p:nvPicPr>
            <p:cNvPr id="11" name="Picture 10"/>
            <p:cNvPicPr>
              <a:picLocks noChangeAspect="1"/>
            </p:cNvPicPr>
            <p:nvPr/>
          </p:nvPicPr>
          <p:blipFill>
            <a:blip r:embed="rId4"/>
            <a:stretch>
              <a:fillRect/>
            </a:stretch>
          </p:blipFill>
          <p:spPr>
            <a:xfrm>
              <a:off x="409575" y="6467475"/>
              <a:ext cx="11430000" cy="98137"/>
            </a:xfrm>
            <a:prstGeom prst="rect">
              <a:avLst/>
            </a:prstGeom>
          </p:spPr>
        </p:pic>
      </p:grpSp>
      <p:sp>
        <p:nvSpPr>
          <p:cNvPr id="3" name="Title 2"/>
          <p:cNvSpPr>
            <a:spLocks noGrp="1"/>
          </p:cNvSpPr>
          <p:nvPr>
            <p:ph type="title"/>
          </p:nvPr>
        </p:nvSpPr>
        <p:spPr>
          <a:xfrm>
            <a:off x="2609130" y="565661"/>
            <a:ext cx="7030890" cy="1265564"/>
          </a:xfrm>
        </p:spPr>
        <p:txBody>
          <a:bodyPr>
            <a:normAutofit/>
          </a:bodyPr>
          <a:lstStyle/>
          <a:p>
            <a:pPr algn="ctr"/>
            <a:r>
              <a:rPr lang="en-US" sz="4000" dirty="0"/>
              <a:t>JUUL Contains a High Amount of Nicotine</a:t>
            </a:r>
          </a:p>
        </p:txBody>
      </p:sp>
    </p:spTree>
    <p:extLst>
      <p:ext uri="{BB962C8B-B14F-4D97-AF65-F5344CB8AC3E}">
        <p14:creationId xmlns:p14="http://schemas.microsoft.com/office/powerpoint/2010/main" val="3266854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True or False? A group of young people’s hands are raised, with one in the middle holding a sign bearing the statement, “Nicotine harms brain development.” "/>
          <p:cNvGrpSpPr/>
          <p:nvPr/>
        </p:nvGrpSpPr>
        <p:grpSpPr>
          <a:xfrm>
            <a:off x="2698954" y="1992312"/>
            <a:ext cx="6815236" cy="4414838"/>
            <a:chOff x="2698954" y="1992312"/>
            <a:chExt cx="6815236" cy="4414838"/>
          </a:xfrm>
        </p:grpSpPr>
        <p:pic>
          <p:nvPicPr>
            <p:cNvPr id="6" name="Picture 5"/>
            <p:cNvPicPr>
              <a:picLocks noChangeAspect="1"/>
            </p:cNvPicPr>
            <p:nvPr/>
          </p:nvPicPr>
          <p:blipFill rotWithShape="1">
            <a:blip r:embed="rId3"/>
            <a:srcRect t="53448"/>
            <a:stretch/>
          </p:blipFill>
          <p:spPr>
            <a:xfrm>
              <a:off x="2966741" y="3380504"/>
              <a:ext cx="6547449" cy="3026646"/>
            </a:xfrm>
            <a:prstGeom prst="rect">
              <a:avLst/>
            </a:prstGeom>
          </p:spPr>
        </p:pic>
        <p:sp>
          <p:nvSpPr>
            <p:cNvPr id="7" name="Rounded Rectangle 6"/>
            <p:cNvSpPr/>
            <p:nvPr/>
          </p:nvSpPr>
          <p:spPr>
            <a:xfrm>
              <a:off x="4754565" y="1992312"/>
              <a:ext cx="3313338" cy="1388192"/>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700" dirty="0">
                  <a:latin typeface="Rockwell" panose="02060603020205020403" pitchFamily="18" charset="0"/>
                </a:rPr>
                <a:t>Nicotine harms brain development</a:t>
              </a:r>
            </a:p>
            <a:p>
              <a:pPr algn="ctr"/>
              <a:endParaRPr lang="en-US" sz="1350" dirty="0"/>
            </a:p>
          </p:txBody>
        </p:sp>
        <p:pic>
          <p:nvPicPr>
            <p:cNvPr id="8" name="Picture 7"/>
            <p:cNvPicPr>
              <a:picLocks noChangeAspect="1"/>
            </p:cNvPicPr>
            <p:nvPr/>
          </p:nvPicPr>
          <p:blipFill>
            <a:blip r:embed="rId4"/>
            <a:stretch>
              <a:fillRect/>
            </a:stretch>
          </p:blipFill>
          <p:spPr>
            <a:xfrm>
              <a:off x="2698954" y="2197347"/>
              <a:ext cx="1578769" cy="1128713"/>
            </a:xfrm>
            <a:prstGeom prst="rect">
              <a:avLst/>
            </a:prstGeom>
          </p:spPr>
        </p:pic>
      </p:grpSp>
      <p:sp>
        <p:nvSpPr>
          <p:cNvPr id="5" name="Title 4"/>
          <p:cNvSpPr>
            <a:spLocks noGrp="1"/>
          </p:cNvSpPr>
          <p:nvPr>
            <p:ph type="title"/>
          </p:nvPr>
        </p:nvSpPr>
        <p:spPr/>
        <p:txBody>
          <a:bodyPr/>
          <a:lstStyle/>
          <a:p>
            <a:r>
              <a:rPr lang="en-US" dirty="0"/>
              <a:t>Quiz</a:t>
            </a:r>
          </a:p>
        </p:txBody>
      </p:sp>
    </p:spTree>
    <p:extLst>
      <p:ext uri="{BB962C8B-B14F-4D97-AF65-F5344CB8AC3E}">
        <p14:creationId xmlns:p14="http://schemas.microsoft.com/office/powerpoint/2010/main" val="32931166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An image of young people’s raised hands, with indication that the sign reading, “Nicotine harms brain development” is true. An image of a brain with an exclamation mark over it to signify harm is included.&#10;"/>
          <p:cNvGrpSpPr/>
          <p:nvPr/>
        </p:nvGrpSpPr>
        <p:grpSpPr>
          <a:xfrm>
            <a:off x="2698954" y="1992312"/>
            <a:ext cx="7573145" cy="4414838"/>
            <a:chOff x="2698954" y="1992312"/>
            <a:chExt cx="7573145" cy="4414838"/>
          </a:xfrm>
        </p:grpSpPr>
        <p:pic>
          <p:nvPicPr>
            <p:cNvPr id="6" name="Picture 5"/>
            <p:cNvPicPr>
              <a:picLocks noChangeAspect="1"/>
            </p:cNvPicPr>
            <p:nvPr/>
          </p:nvPicPr>
          <p:blipFill rotWithShape="1">
            <a:blip r:embed="rId3"/>
            <a:srcRect t="53448"/>
            <a:stretch/>
          </p:blipFill>
          <p:spPr>
            <a:xfrm>
              <a:off x="2966741" y="3380504"/>
              <a:ext cx="6547449" cy="3026646"/>
            </a:xfrm>
            <a:prstGeom prst="rect">
              <a:avLst/>
            </a:prstGeom>
          </p:spPr>
        </p:pic>
        <p:sp>
          <p:nvSpPr>
            <p:cNvPr id="7" name="Rounded Rectangle 6"/>
            <p:cNvSpPr/>
            <p:nvPr/>
          </p:nvSpPr>
          <p:spPr>
            <a:xfrm>
              <a:off x="4754565" y="1992312"/>
              <a:ext cx="3313338" cy="1388192"/>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700" dirty="0">
                  <a:latin typeface="Rockwell" panose="02060603020205020403" pitchFamily="18" charset="0"/>
                </a:rPr>
                <a:t>Nicotine harms brain development</a:t>
              </a:r>
            </a:p>
            <a:p>
              <a:pPr algn="ctr"/>
              <a:endParaRPr lang="en-US" sz="1350" dirty="0"/>
            </a:p>
          </p:txBody>
        </p:sp>
        <p:pic>
          <p:nvPicPr>
            <p:cNvPr id="8" name="Picture 7"/>
            <p:cNvPicPr>
              <a:picLocks noChangeAspect="1"/>
            </p:cNvPicPr>
            <p:nvPr/>
          </p:nvPicPr>
          <p:blipFill rotWithShape="1">
            <a:blip r:embed="rId4"/>
            <a:srcRect b="51639"/>
            <a:stretch/>
          </p:blipFill>
          <p:spPr>
            <a:xfrm>
              <a:off x="2698954" y="2197347"/>
              <a:ext cx="1578769" cy="545853"/>
            </a:xfrm>
            <a:prstGeom prst="rect">
              <a:avLst/>
            </a:prstGeom>
          </p:spPr>
        </p:pic>
        <p:pic>
          <p:nvPicPr>
            <p:cNvPr id="9" name="Picture 8"/>
            <p:cNvPicPr>
              <a:picLocks noChangeAspect="1"/>
            </p:cNvPicPr>
            <p:nvPr/>
          </p:nvPicPr>
          <p:blipFill rotWithShape="1">
            <a:blip r:embed="rId5"/>
            <a:srcRect l="14370" t="40936" r="21735" b="2547"/>
            <a:stretch/>
          </p:blipFill>
          <p:spPr>
            <a:xfrm>
              <a:off x="8903757" y="2074524"/>
              <a:ext cx="1368342" cy="1339314"/>
            </a:xfrm>
            <a:prstGeom prst="rect">
              <a:avLst/>
            </a:prstGeom>
          </p:spPr>
        </p:pic>
      </p:grpSp>
      <p:sp>
        <p:nvSpPr>
          <p:cNvPr id="5" name="Title 4"/>
          <p:cNvSpPr>
            <a:spLocks noGrp="1"/>
          </p:cNvSpPr>
          <p:nvPr>
            <p:ph type="title"/>
          </p:nvPr>
        </p:nvSpPr>
        <p:spPr/>
        <p:txBody>
          <a:bodyPr/>
          <a:lstStyle/>
          <a:p>
            <a:r>
              <a:rPr lang="en-US" dirty="0"/>
              <a:t>Quiz</a:t>
            </a:r>
          </a:p>
        </p:txBody>
      </p:sp>
    </p:spTree>
    <p:extLst>
      <p:ext uri="{BB962C8B-B14F-4D97-AF65-F5344CB8AC3E}">
        <p14:creationId xmlns:p14="http://schemas.microsoft.com/office/powerpoint/2010/main" val="21788959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3933371" y="2046515"/>
            <a:ext cx="7677438" cy="4412342"/>
          </a:xfrm>
        </p:spPr>
        <p:txBody>
          <a:bodyPr anchor="ctr">
            <a:normAutofit/>
          </a:bodyPr>
          <a:lstStyle/>
          <a:p>
            <a:pPr marL="0" indent="0">
              <a:buNone/>
            </a:pPr>
            <a:r>
              <a:rPr lang="en-US" sz="3200" dirty="0">
                <a:latin typeface="Franklin Gothic Book" panose="020B0503020102020204" pitchFamily="34" charset="0"/>
              </a:rPr>
              <a:t>Youth who use nicotine can harm the parts of the brain that control attention, learning, mood, and impulse control.</a:t>
            </a:r>
          </a:p>
        </p:txBody>
      </p:sp>
      <p:pic>
        <p:nvPicPr>
          <p:cNvPr id="5" name="Picture 4" descr="Three different e-cigarettes are display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881" y="1996912"/>
            <a:ext cx="2879948" cy="4322623"/>
          </a:xfrm>
          <a:prstGeom prst="rect">
            <a:avLst/>
          </a:prstGeom>
        </p:spPr>
      </p:pic>
      <p:sp>
        <p:nvSpPr>
          <p:cNvPr id="2" name="Title 1"/>
          <p:cNvSpPr>
            <a:spLocks noGrp="1"/>
          </p:cNvSpPr>
          <p:nvPr>
            <p:ph type="title"/>
          </p:nvPr>
        </p:nvSpPr>
        <p:spPr>
          <a:xfrm>
            <a:off x="581193" y="729658"/>
            <a:ext cx="8634059" cy="968513"/>
          </a:xfrm>
        </p:spPr>
        <p:txBody>
          <a:bodyPr>
            <a:normAutofit/>
          </a:bodyPr>
          <a:lstStyle/>
          <a:p>
            <a:r>
              <a:rPr lang="en-US" sz="3000" dirty="0"/>
              <a:t>HOW DOES NICOTINE IN </a:t>
            </a:r>
            <a:br>
              <a:rPr lang="en-US" sz="3000" dirty="0"/>
            </a:br>
            <a:r>
              <a:rPr lang="en-US" sz="3000" dirty="0"/>
              <a:t>E-CIGARETTES IMPACT THE BRAIN?</a:t>
            </a:r>
          </a:p>
        </p:txBody>
      </p:sp>
    </p:spTree>
    <p:extLst>
      <p:ext uri="{BB962C8B-B14F-4D97-AF65-F5344CB8AC3E}">
        <p14:creationId xmlns:p14="http://schemas.microsoft.com/office/powerpoint/2010/main" val="1963618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409575" y="1811829"/>
            <a:ext cx="11430000" cy="98137"/>
          </a:xfrm>
          <a:prstGeom prst="rect">
            <a:avLst/>
          </a:prstGeom>
        </p:spPr>
      </p:pic>
      <p:pic>
        <p:nvPicPr>
          <p:cNvPr id="9" name="Picture 8"/>
          <p:cNvPicPr>
            <a:picLocks noChangeAspect="1"/>
          </p:cNvPicPr>
          <p:nvPr/>
        </p:nvPicPr>
        <p:blipFill>
          <a:blip r:embed="rId3"/>
          <a:stretch>
            <a:fillRect/>
          </a:stretch>
        </p:blipFill>
        <p:spPr>
          <a:xfrm>
            <a:off x="409575" y="6467475"/>
            <a:ext cx="11430000" cy="98137"/>
          </a:xfrm>
          <a:prstGeom prst="rect">
            <a:avLst/>
          </a:prstGeom>
        </p:spPr>
      </p:pic>
      <p:grpSp>
        <p:nvGrpSpPr>
          <p:cNvPr id="2" name="Group 1" descr="On the left of the slide, there is an image of a vending machine filled with brains that accompanies text that says “It’s not like you can buy a new brain.” On the right of the slide, there is a wrist that has been shackled with handcuffs to an e-cigarette. "/>
          <p:cNvGrpSpPr/>
          <p:nvPr/>
        </p:nvGrpSpPr>
        <p:grpSpPr>
          <a:xfrm>
            <a:off x="1803668" y="1835206"/>
            <a:ext cx="8626662" cy="4720280"/>
            <a:chOff x="1803668" y="1835206"/>
            <a:chExt cx="8626662" cy="472028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3258" y="1835206"/>
              <a:ext cx="4867072" cy="4720280"/>
            </a:xfrm>
            <a:prstGeom prst="rect">
              <a:avLst/>
            </a:prstGeom>
          </p:spPr>
        </p:pic>
        <p:pic>
          <p:nvPicPr>
            <p:cNvPr id="7" name="Picture 6"/>
            <p:cNvPicPr>
              <a:picLocks noChangeAspect="1"/>
            </p:cNvPicPr>
            <p:nvPr/>
          </p:nvPicPr>
          <p:blipFill>
            <a:blip r:embed="rId5"/>
            <a:stretch>
              <a:fillRect/>
            </a:stretch>
          </p:blipFill>
          <p:spPr>
            <a:xfrm>
              <a:off x="1803668" y="1835206"/>
              <a:ext cx="3645289" cy="4718387"/>
            </a:xfrm>
            <a:prstGeom prst="rect">
              <a:avLst/>
            </a:prstGeom>
          </p:spPr>
        </p:pic>
      </p:grpSp>
      <p:sp>
        <p:nvSpPr>
          <p:cNvPr id="5" name="Title 4"/>
          <p:cNvSpPr>
            <a:spLocks noGrp="1"/>
          </p:cNvSpPr>
          <p:nvPr>
            <p:ph type="title"/>
          </p:nvPr>
        </p:nvSpPr>
        <p:spPr>
          <a:xfrm>
            <a:off x="609767" y="682157"/>
            <a:ext cx="11029616" cy="988332"/>
          </a:xfrm>
        </p:spPr>
        <p:txBody>
          <a:bodyPr>
            <a:normAutofit/>
          </a:bodyPr>
          <a:lstStyle/>
          <a:p>
            <a:r>
              <a:rPr lang="en-US" sz="5400" dirty="0"/>
              <a:t>Nicotine Can Lead to Addiction</a:t>
            </a:r>
          </a:p>
        </p:txBody>
      </p:sp>
    </p:spTree>
    <p:extLst>
      <p:ext uri="{BB962C8B-B14F-4D97-AF65-F5344CB8AC3E}">
        <p14:creationId xmlns:p14="http://schemas.microsoft.com/office/powerpoint/2010/main" val="39436383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hree young people who are smiling and appear to be studying in a school courtyard. One is looking at the camera, one is wearing headphones around his neck and looking at something outside of the image, and another is reading a book"/>
          <p:cNvPicPr>
            <a:picLocks noChangeAspect="1"/>
          </p:cNvPicPr>
          <p:nvPr/>
        </p:nvPicPr>
        <p:blipFill>
          <a:blip r:embed="rId3"/>
          <a:stretch>
            <a:fillRect/>
          </a:stretch>
        </p:blipFill>
        <p:spPr>
          <a:xfrm>
            <a:off x="441734" y="3740414"/>
            <a:ext cx="11300323" cy="2623182"/>
          </a:xfrm>
          <a:prstGeom prst="rect">
            <a:avLst/>
          </a:prstGeom>
        </p:spPr>
      </p:pic>
      <p:pic>
        <p:nvPicPr>
          <p:cNvPr id="7" name="Picture 6" descr="Side by side illustrated images of a young person in a backpack and trendy hat. First he takes a drag on an e-cigarette, and then he exhales the aerosol."/>
          <p:cNvPicPr>
            <a:picLocks noChangeAspect="1"/>
          </p:cNvPicPr>
          <p:nvPr/>
        </p:nvPicPr>
        <p:blipFill rotWithShape="1">
          <a:blip r:embed="rId4"/>
          <a:srcRect l="6520" t="3586" r="-361" b="-3490"/>
          <a:stretch/>
        </p:blipFill>
        <p:spPr>
          <a:xfrm>
            <a:off x="450408" y="2209505"/>
            <a:ext cx="3610796" cy="1319834"/>
          </a:xfrm>
          <a:prstGeom prst="rect">
            <a:avLst/>
          </a:prstGeom>
        </p:spPr>
      </p:pic>
      <p:sp>
        <p:nvSpPr>
          <p:cNvPr id="5" name="Content Placeholder 4"/>
          <p:cNvSpPr>
            <a:spLocks noGrp="1"/>
          </p:cNvSpPr>
          <p:nvPr>
            <p:ph sz="half" idx="2"/>
          </p:nvPr>
        </p:nvSpPr>
        <p:spPr>
          <a:xfrm>
            <a:off x="4107543" y="2228003"/>
            <a:ext cx="7866743" cy="1302597"/>
          </a:xfrm>
        </p:spPr>
        <p:txBody>
          <a:bodyPr>
            <a:noAutofit/>
          </a:bodyPr>
          <a:lstStyle/>
          <a:p>
            <a:pPr marL="0" indent="0">
              <a:buNone/>
            </a:pPr>
            <a:r>
              <a:rPr lang="en-US" sz="2700" dirty="0">
                <a:latin typeface="Calibri" panose="020F0502020204030204" pitchFamily="34" charset="0"/>
                <a:cs typeface="Calibri" panose="020F0502020204030204" pitchFamily="34" charset="0"/>
              </a:rPr>
              <a:t>Youth who use e-cigarettes may be more likely to smoke regular cigarettes in the future. </a:t>
            </a:r>
          </a:p>
          <a:p>
            <a:endParaRPr lang="en-US" sz="3200" dirty="0"/>
          </a:p>
          <a:p>
            <a:endParaRPr lang="en-US" sz="3200" dirty="0"/>
          </a:p>
        </p:txBody>
      </p:sp>
      <p:sp>
        <p:nvSpPr>
          <p:cNvPr id="3" name="Title 2"/>
          <p:cNvSpPr>
            <a:spLocks noGrp="1"/>
          </p:cNvSpPr>
          <p:nvPr>
            <p:ph type="title"/>
          </p:nvPr>
        </p:nvSpPr>
        <p:spPr>
          <a:xfrm>
            <a:off x="577087" y="639968"/>
            <a:ext cx="11029616" cy="988332"/>
          </a:xfrm>
        </p:spPr>
        <p:txBody>
          <a:bodyPr>
            <a:normAutofit/>
          </a:bodyPr>
          <a:lstStyle/>
          <a:p>
            <a:r>
              <a:rPr lang="en-US" sz="4000" dirty="0"/>
              <a:t>BEHAVIOR RISKS </a:t>
            </a:r>
          </a:p>
        </p:txBody>
      </p:sp>
    </p:spTree>
    <p:extLst>
      <p:ext uri="{BB962C8B-B14F-4D97-AF65-F5344CB8AC3E}">
        <p14:creationId xmlns:p14="http://schemas.microsoft.com/office/powerpoint/2010/main" val="21048345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True or False? A group of young people’s hands are raised, with one in the middle holding a sign bearing the statement, “E-cigarettes create harmless water vapor.” &#10;"/>
          <p:cNvGrpSpPr/>
          <p:nvPr/>
        </p:nvGrpSpPr>
        <p:grpSpPr>
          <a:xfrm>
            <a:off x="2034125" y="1910080"/>
            <a:ext cx="7484600" cy="4471670"/>
            <a:chOff x="2034125" y="1910080"/>
            <a:chExt cx="7484600" cy="4471670"/>
          </a:xfrm>
        </p:grpSpPr>
        <p:pic>
          <p:nvPicPr>
            <p:cNvPr id="5" name="Picture 4"/>
            <p:cNvPicPr>
              <a:picLocks noChangeAspect="1"/>
            </p:cNvPicPr>
            <p:nvPr/>
          </p:nvPicPr>
          <p:blipFill rotWithShape="1">
            <a:blip r:embed="rId3"/>
            <a:srcRect t="53448"/>
            <a:stretch/>
          </p:blipFill>
          <p:spPr>
            <a:xfrm>
              <a:off x="2971276" y="3355104"/>
              <a:ext cx="6547449" cy="3026646"/>
            </a:xfrm>
            <a:prstGeom prst="rect">
              <a:avLst/>
            </a:prstGeom>
          </p:spPr>
        </p:pic>
        <p:sp>
          <p:nvSpPr>
            <p:cNvPr id="6" name="Rounded Rectangle 5"/>
            <p:cNvSpPr/>
            <p:nvPr/>
          </p:nvSpPr>
          <p:spPr>
            <a:xfrm>
              <a:off x="4282175" y="1910080"/>
              <a:ext cx="3981278" cy="1469249"/>
            </a:xfrm>
            <a:prstGeom prst="roundRect">
              <a:avLst>
                <a:gd name="adj" fmla="val 16667"/>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bg1"/>
                  </a:solidFill>
                </a:rPr>
                <a:t>E-cigarettes create a harmless water vapor</a:t>
              </a:r>
            </a:p>
            <a:p>
              <a:pPr algn="ctr"/>
              <a:endParaRPr lang="en-US" sz="1350" dirty="0"/>
            </a:p>
          </p:txBody>
        </p:sp>
        <p:pic>
          <p:nvPicPr>
            <p:cNvPr id="7" name="Picture 6"/>
            <p:cNvPicPr>
              <a:picLocks noChangeAspect="1"/>
            </p:cNvPicPr>
            <p:nvPr/>
          </p:nvPicPr>
          <p:blipFill>
            <a:blip r:embed="rId4"/>
            <a:stretch>
              <a:fillRect/>
            </a:stretch>
          </p:blipFill>
          <p:spPr>
            <a:xfrm>
              <a:off x="2034125" y="2178417"/>
              <a:ext cx="1578769" cy="1128713"/>
            </a:xfrm>
            <a:prstGeom prst="rect">
              <a:avLst/>
            </a:prstGeom>
          </p:spPr>
        </p:pic>
      </p:grpSp>
      <p:sp>
        <p:nvSpPr>
          <p:cNvPr id="4" name="Title 3"/>
          <p:cNvSpPr>
            <a:spLocks noGrp="1"/>
          </p:cNvSpPr>
          <p:nvPr>
            <p:ph type="title"/>
          </p:nvPr>
        </p:nvSpPr>
        <p:spPr/>
        <p:txBody>
          <a:bodyPr/>
          <a:lstStyle/>
          <a:p>
            <a:r>
              <a:rPr lang="en-US" dirty="0"/>
              <a:t>Quiz</a:t>
            </a:r>
          </a:p>
        </p:txBody>
      </p:sp>
    </p:spTree>
    <p:extLst>
      <p:ext uri="{BB962C8B-B14F-4D97-AF65-F5344CB8AC3E}">
        <p14:creationId xmlns:p14="http://schemas.microsoft.com/office/powerpoint/2010/main" val="32049722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An image of young people’s raised hands, with indication that the sign reading, “E-cigarettes create a harmless water vapor” is false. "/>
          <p:cNvGrpSpPr/>
          <p:nvPr/>
        </p:nvGrpSpPr>
        <p:grpSpPr>
          <a:xfrm>
            <a:off x="2034125" y="2045992"/>
            <a:ext cx="7484600" cy="4335758"/>
            <a:chOff x="2034125" y="2045992"/>
            <a:chExt cx="7484600" cy="4335758"/>
          </a:xfrm>
        </p:grpSpPr>
        <p:pic>
          <p:nvPicPr>
            <p:cNvPr id="5" name="Picture 4"/>
            <p:cNvPicPr>
              <a:picLocks noChangeAspect="1"/>
            </p:cNvPicPr>
            <p:nvPr/>
          </p:nvPicPr>
          <p:blipFill rotWithShape="1">
            <a:blip r:embed="rId3"/>
            <a:srcRect t="53448"/>
            <a:stretch/>
          </p:blipFill>
          <p:spPr>
            <a:xfrm>
              <a:off x="2971276" y="3355104"/>
              <a:ext cx="6547449" cy="3026646"/>
            </a:xfrm>
            <a:prstGeom prst="rect">
              <a:avLst/>
            </a:prstGeom>
          </p:spPr>
        </p:pic>
        <p:sp>
          <p:nvSpPr>
            <p:cNvPr id="6" name="Rounded Rectangle 5"/>
            <p:cNvSpPr/>
            <p:nvPr/>
          </p:nvSpPr>
          <p:spPr>
            <a:xfrm>
              <a:off x="4282175" y="2045992"/>
              <a:ext cx="3981278" cy="1333337"/>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bg1"/>
                  </a:solidFill>
                </a:rPr>
                <a:t>E-cigarettes create a harmless </a:t>
              </a:r>
              <a:r>
                <a:rPr lang="en-US" sz="3000">
                  <a:solidFill>
                    <a:schemeClr val="bg1"/>
                  </a:solidFill>
                </a:rPr>
                <a:t>water vapor</a:t>
              </a:r>
              <a:endParaRPr lang="en-US" sz="3000" dirty="0">
                <a:solidFill>
                  <a:schemeClr val="bg1"/>
                </a:solidFill>
              </a:endParaRPr>
            </a:p>
            <a:p>
              <a:pPr algn="ctr"/>
              <a:endParaRPr lang="en-US" sz="1350" dirty="0"/>
            </a:p>
          </p:txBody>
        </p:sp>
        <p:pic>
          <p:nvPicPr>
            <p:cNvPr id="7" name="Picture 6"/>
            <p:cNvPicPr>
              <a:picLocks noChangeAspect="1"/>
            </p:cNvPicPr>
            <p:nvPr/>
          </p:nvPicPr>
          <p:blipFill rotWithShape="1">
            <a:blip r:embed="rId4"/>
            <a:srcRect t="48480"/>
            <a:stretch/>
          </p:blipFill>
          <p:spPr>
            <a:xfrm>
              <a:off x="2034125" y="2725615"/>
              <a:ext cx="1578769" cy="581515"/>
            </a:xfrm>
            <a:prstGeom prst="rect">
              <a:avLst/>
            </a:prstGeom>
          </p:spPr>
        </p:pic>
      </p:grpSp>
      <p:sp>
        <p:nvSpPr>
          <p:cNvPr id="4" name="Title 3"/>
          <p:cNvSpPr>
            <a:spLocks noGrp="1"/>
          </p:cNvSpPr>
          <p:nvPr>
            <p:ph type="title"/>
          </p:nvPr>
        </p:nvSpPr>
        <p:spPr/>
        <p:txBody>
          <a:bodyPr/>
          <a:lstStyle/>
          <a:p>
            <a:r>
              <a:rPr lang="en-US" dirty="0"/>
              <a:t>Quiz</a:t>
            </a:r>
          </a:p>
        </p:txBody>
      </p:sp>
      <p:sp>
        <p:nvSpPr>
          <p:cNvPr id="8" name="Rounded Rectangle 5">
            <a:extLst>
              <a:ext uri="{FF2B5EF4-FFF2-40B4-BE49-F238E27FC236}">
                <a16:creationId xmlns:a16="http://schemas.microsoft.com/office/drawing/2014/main" id="{79AAE55B-026F-448B-93C3-CA1F1BEEB968}"/>
              </a:ext>
            </a:extLst>
          </p:cNvPr>
          <p:cNvSpPr/>
          <p:nvPr/>
        </p:nvSpPr>
        <p:spPr>
          <a:xfrm>
            <a:off x="4282175" y="1910080"/>
            <a:ext cx="3981278" cy="1469249"/>
          </a:xfrm>
          <a:prstGeom prst="roundRect">
            <a:avLst>
              <a:gd name="adj" fmla="val 16667"/>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bg1"/>
                </a:solidFill>
              </a:rPr>
              <a:t>E-cigarettes create a harmless water vapor</a:t>
            </a:r>
          </a:p>
          <a:p>
            <a:pPr algn="ctr"/>
            <a:endParaRPr lang="en-US" sz="1350" dirty="0"/>
          </a:p>
        </p:txBody>
      </p:sp>
    </p:spTree>
    <p:extLst>
      <p:ext uri="{BB962C8B-B14F-4D97-AF65-F5344CB8AC3E}">
        <p14:creationId xmlns:p14="http://schemas.microsoft.com/office/powerpoint/2010/main" val="26354820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True or False? A group of young people’s hands are raised, with one in the middle holding a sign bearing the statement, “Some e-cigarettes are safe for youth.” "/>
          <p:cNvGrpSpPr/>
          <p:nvPr/>
        </p:nvGrpSpPr>
        <p:grpSpPr>
          <a:xfrm>
            <a:off x="2481612" y="1966912"/>
            <a:ext cx="6935190" cy="4348163"/>
            <a:chOff x="2481612" y="1966912"/>
            <a:chExt cx="6935190" cy="4348163"/>
          </a:xfrm>
        </p:grpSpPr>
        <p:pic>
          <p:nvPicPr>
            <p:cNvPr id="6" name="Picture 5" descr="&quot;&quot;"/>
            <p:cNvPicPr>
              <a:picLocks noChangeAspect="1"/>
            </p:cNvPicPr>
            <p:nvPr/>
          </p:nvPicPr>
          <p:blipFill rotWithShape="1">
            <a:blip r:embed="rId3"/>
            <a:srcRect t="53448"/>
            <a:stretch/>
          </p:blipFill>
          <p:spPr>
            <a:xfrm>
              <a:off x="2869353" y="3288429"/>
              <a:ext cx="6547449" cy="3026646"/>
            </a:xfrm>
            <a:prstGeom prst="rect">
              <a:avLst/>
            </a:prstGeom>
          </p:spPr>
        </p:pic>
        <p:sp>
          <p:nvSpPr>
            <p:cNvPr id="7" name="Rounded Rectangle 6" descr="True or False? A group of young people’s hands are raised, with one in the middle holding a sign bearing the statement, “Some e-cigarettes are safe for youth.” "/>
            <p:cNvSpPr/>
            <p:nvPr/>
          </p:nvSpPr>
          <p:spPr>
            <a:xfrm>
              <a:off x="4695600" y="1966912"/>
              <a:ext cx="2971800" cy="1388192"/>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50" dirty="0">
                  <a:latin typeface="Rockwell" panose="02060603020205020403" pitchFamily="18" charset="0"/>
                </a:rPr>
                <a:t>Some </a:t>
              </a:r>
            </a:p>
            <a:p>
              <a:pPr algn="ctr"/>
              <a:r>
                <a:rPr lang="en-US" sz="2550" dirty="0">
                  <a:latin typeface="Rockwell" panose="02060603020205020403" pitchFamily="18" charset="0"/>
                </a:rPr>
                <a:t>e-cigarettes </a:t>
              </a:r>
            </a:p>
            <a:p>
              <a:pPr algn="ctr"/>
              <a:r>
                <a:rPr lang="en-US" sz="2550" dirty="0">
                  <a:latin typeface="Rockwell" panose="02060603020205020403" pitchFamily="18" charset="0"/>
                </a:rPr>
                <a:t>are safe for youth</a:t>
              </a:r>
            </a:p>
            <a:p>
              <a:pPr algn="ctr"/>
              <a:endParaRPr lang="en-US" sz="1350" dirty="0"/>
            </a:p>
          </p:txBody>
        </p:sp>
        <p:pic>
          <p:nvPicPr>
            <p:cNvPr id="8" name="Picture 7" descr=" artifact"/>
            <p:cNvPicPr>
              <a:picLocks noChangeAspect="1"/>
            </p:cNvPicPr>
            <p:nvPr/>
          </p:nvPicPr>
          <p:blipFill>
            <a:blip r:embed="rId4"/>
            <a:stretch>
              <a:fillRect/>
            </a:stretch>
          </p:blipFill>
          <p:spPr>
            <a:xfrm>
              <a:off x="2481612" y="2364233"/>
              <a:ext cx="1578769" cy="1128713"/>
            </a:xfrm>
            <a:prstGeom prst="rect">
              <a:avLst/>
            </a:prstGeom>
          </p:spPr>
        </p:pic>
      </p:grpSp>
      <p:sp>
        <p:nvSpPr>
          <p:cNvPr id="2" name="Title 1"/>
          <p:cNvSpPr>
            <a:spLocks noGrp="1"/>
          </p:cNvSpPr>
          <p:nvPr>
            <p:ph type="title"/>
          </p:nvPr>
        </p:nvSpPr>
        <p:spPr/>
        <p:txBody>
          <a:bodyPr/>
          <a:lstStyle/>
          <a:p>
            <a:r>
              <a:rPr lang="en-US" dirty="0"/>
              <a:t>Quiz</a:t>
            </a:r>
            <a:endParaRPr lang="en-US" dirty="0">
              <a:solidFill>
                <a:schemeClr val="tx1"/>
              </a:solidFill>
            </a:endParaRPr>
          </a:p>
        </p:txBody>
      </p:sp>
    </p:spTree>
    <p:extLst>
      <p:ext uri="{BB962C8B-B14F-4D97-AF65-F5344CB8AC3E}">
        <p14:creationId xmlns:p14="http://schemas.microsoft.com/office/powerpoint/2010/main" val="1776597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09575" y="1811829"/>
            <a:ext cx="11430000" cy="98137"/>
          </a:xfrm>
          <a:prstGeom prst="rect">
            <a:avLst/>
          </a:prstGeom>
        </p:spPr>
      </p:pic>
      <p:pic>
        <p:nvPicPr>
          <p:cNvPr id="6" name="Picture 5"/>
          <p:cNvPicPr>
            <a:picLocks noChangeAspect="1"/>
          </p:cNvPicPr>
          <p:nvPr/>
        </p:nvPicPr>
        <p:blipFill>
          <a:blip r:embed="rId3"/>
          <a:stretch>
            <a:fillRect/>
          </a:stretch>
        </p:blipFill>
        <p:spPr>
          <a:xfrm>
            <a:off x="409575" y="6467475"/>
            <a:ext cx="11430000" cy="98137"/>
          </a:xfrm>
          <a:prstGeom prst="rect">
            <a:avLst/>
          </a:prstGeom>
        </p:spPr>
      </p:pic>
      <p:grpSp>
        <p:nvGrpSpPr>
          <p:cNvPr id="7" name="Group 6" descr="The e-cigarette aerosol that users breathe from the device and exhale can contain harmful and potentially harmful substances. The slide includes a profile of a face that is exhaling a cloud of aerosol. Inside the cloud we see the various contents of aerosol with accompanying images: a beaker of bubbling liquid is next to “volatile organic compounds;” an image of the nicotine molecule is next to “nicotine”; lungs covered in black particles are beneath “ultrafine particles;” a bottle with skull and crossbones indicator for poison is next to “cancer-causing chemicals”;  three metals in various shades of gray are next to “heavy metals such as nickel, tin and lead”; and a bucket of movie theater popcorn and a bunch of cotton candy are under “flavoring such as diacetyl, a chemical linked to a serious lung disease.” Under the face profile is an array of e-cigarettes in rainbow colors."/>
          <p:cNvGrpSpPr/>
          <p:nvPr/>
        </p:nvGrpSpPr>
        <p:grpSpPr>
          <a:xfrm>
            <a:off x="479490" y="1841320"/>
            <a:ext cx="9230567" cy="4711882"/>
            <a:chOff x="479490" y="1841320"/>
            <a:chExt cx="9230567" cy="4711882"/>
          </a:xfrm>
        </p:grpSpPr>
        <p:pic>
          <p:nvPicPr>
            <p:cNvPr id="3" name="Content Placeholder 3"/>
            <p:cNvPicPr>
              <a:picLocks noChangeAspect="1"/>
            </p:cNvPicPr>
            <p:nvPr/>
          </p:nvPicPr>
          <p:blipFill rotWithShape="1">
            <a:blip r:embed="rId4"/>
            <a:srcRect l="662" t="17194" b="507"/>
            <a:stretch/>
          </p:blipFill>
          <p:spPr>
            <a:xfrm>
              <a:off x="479490" y="1841320"/>
              <a:ext cx="9230567" cy="4002266"/>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1415" y="4972734"/>
              <a:ext cx="2474893" cy="1580468"/>
            </a:xfrm>
            <a:prstGeom prst="rect">
              <a:avLst/>
            </a:prstGeom>
          </p:spPr>
        </p:pic>
      </p:grpSp>
      <p:sp>
        <p:nvSpPr>
          <p:cNvPr id="2" name="Title 1"/>
          <p:cNvSpPr>
            <a:spLocks noGrp="1"/>
          </p:cNvSpPr>
          <p:nvPr>
            <p:ph type="title"/>
          </p:nvPr>
        </p:nvSpPr>
        <p:spPr>
          <a:xfrm>
            <a:off x="878620" y="693774"/>
            <a:ext cx="10491909" cy="988332"/>
          </a:xfrm>
        </p:spPr>
        <p:txBody>
          <a:bodyPr>
            <a:normAutofit/>
          </a:bodyPr>
          <a:lstStyle/>
          <a:p>
            <a:r>
              <a:rPr lang="en-US" sz="3200" dirty="0"/>
              <a:t>E-cigarettes Make Aerosol, Not Vapor</a:t>
            </a:r>
          </a:p>
        </p:txBody>
      </p:sp>
    </p:spTree>
    <p:extLst>
      <p:ext uri="{BB962C8B-B14F-4D97-AF65-F5344CB8AC3E}">
        <p14:creationId xmlns:p14="http://schemas.microsoft.com/office/powerpoint/2010/main" val="25411378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61687" y="6124546"/>
            <a:ext cx="4572000" cy="375167"/>
          </a:xfrm>
          <a:prstGeom prst="rect">
            <a:avLst/>
          </a:prstGeom>
        </p:spPr>
        <p:txBody>
          <a:bodyPr>
            <a:spAutoFit/>
          </a:bodyPr>
          <a:lstStyle/>
          <a:p>
            <a:r>
              <a:rPr lang="en-US" sz="788" dirty="0">
                <a:latin typeface="Calibri" panose="020F0502020204030204" pitchFamily="34" charset="0"/>
                <a:ea typeface="Calibri" panose="020F0502020204030204" pitchFamily="34" charset="0"/>
              </a:rPr>
              <a:t> </a:t>
            </a:r>
            <a:endParaRPr lang="en-US" sz="788" dirty="0">
              <a:solidFill>
                <a:schemeClr val="bg1"/>
              </a:solidFill>
              <a:latin typeface="Times New Roman" panose="02020603050405020304" pitchFamily="18" charset="0"/>
              <a:ea typeface="Calibri" panose="020F0502020204030204" pitchFamily="34" charset="0"/>
            </a:endParaRPr>
          </a:p>
          <a:p>
            <a:r>
              <a:rPr lang="en-US" sz="1050" b="1" dirty="0">
                <a:latin typeface="Calibri" panose="020F0502020204030204" pitchFamily="34" charset="0"/>
                <a:ea typeface="Calibri" panose="020F0502020204030204" pitchFamily="34" charset="0"/>
              </a:rPr>
              <a:t>Source: </a:t>
            </a:r>
            <a:r>
              <a:rPr lang="en-US" sz="1050" dirty="0">
                <a:latin typeface="Calibri" panose="020F0502020204030204" pitchFamily="34" charset="0"/>
                <a:ea typeface="Calibri" panose="020F0502020204030204" pitchFamily="34" charset="0"/>
              </a:rPr>
              <a:t>American Association of Poison Control Centers</a:t>
            </a:r>
            <a:endParaRPr lang="en-US" sz="1050" dirty="0">
              <a:latin typeface="Times New Roman" panose="02020603050405020304" pitchFamily="18" charset="0"/>
              <a:ea typeface="Calibri" panose="020F0502020204030204" pitchFamily="34" charset="0"/>
            </a:endParaRPr>
          </a:p>
        </p:txBody>
      </p:sp>
      <p:grpSp>
        <p:nvGrpSpPr>
          <p:cNvPr id="6" name="Group 5" descr="On the left, there is a bar graph showing the number of reported e-cigarette device and liquid nicotine exposures to poison centers. 2011: 271. 2012: 246. 2013: 1543. 2014: 3957. On the right, there is an image of a printed article from the Huffington post titled, “Liquid nicotine in e-cigarettes could be deadly.” "/>
          <p:cNvGrpSpPr/>
          <p:nvPr/>
        </p:nvGrpSpPr>
        <p:grpSpPr>
          <a:xfrm>
            <a:off x="463286" y="1959429"/>
            <a:ext cx="10455270" cy="4223657"/>
            <a:chOff x="463286" y="1959429"/>
            <a:chExt cx="10615872" cy="4288536"/>
          </a:xfrm>
        </p:grpSpPr>
        <p:pic>
          <p:nvPicPr>
            <p:cNvPr id="4" name="Content Placeholder 4" descr="On the left, there is a bar graph showing the number of reported e-cigarette device and liquid nicotine exposures to poison centers. 2011: 271. 2012: 246. 2013: 1543. 2014: 3957. On the right, there is an image of a printed article from the Huffington post titled, “Liquid nicotine in e-cigarettes could be deadly.”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286" y="1959844"/>
              <a:ext cx="6460027" cy="4279769"/>
            </a:xfrm>
            <a:prstGeom prst="rect">
              <a:avLst/>
            </a:prstGeom>
            <a:ln>
              <a:solidFill>
                <a:srgbClr val="122C41"/>
              </a:solidFill>
            </a:ln>
          </p:spPr>
        </p:pic>
        <p:pic>
          <p:nvPicPr>
            <p:cNvPr id="5" name="Content Placeholder 18"/>
            <p:cNvPicPr>
              <a:picLocks noChangeAspect="1"/>
            </p:cNvPicPr>
            <p:nvPr/>
          </p:nvPicPr>
          <p:blipFill>
            <a:blip r:embed="rId4"/>
            <a:stretch>
              <a:fillRect/>
            </a:stretch>
          </p:blipFill>
          <p:spPr>
            <a:xfrm>
              <a:off x="7122211" y="1959429"/>
              <a:ext cx="3956947" cy="4288536"/>
            </a:xfrm>
            <a:prstGeom prst="rect">
              <a:avLst/>
            </a:prstGeom>
            <a:ln>
              <a:solidFill>
                <a:srgbClr val="122C41"/>
              </a:solidFill>
            </a:ln>
            <a:effectLst/>
          </p:spPr>
        </p:pic>
      </p:grpSp>
      <p:sp>
        <p:nvSpPr>
          <p:cNvPr id="2" name="Title 1"/>
          <p:cNvSpPr>
            <a:spLocks noGrp="1"/>
          </p:cNvSpPr>
          <p:nvPr>
            <p:ph type="title"/>
          </p:nvPr>
        </p:nvSpPr>
        <p:spPr>
          <a:xfrm>
            <a:off x="581192" y="593114"/>
            <a:ext cx="11029616" cy="988332"/>
          </a:xfrm>
        </p:spPr>
        <p:txBody>
          <a:bodyPr>
            <a:normAutofit/>
          </a:bodyPr>
          <a:lstStyle/>
          <a:p>
            <a:r>
              <a:rPr lang="en-US" sz="4000" dirty="0"/>
              <a:t>E-cigarette Poisonings</a:t>
            </a:r>
          </a:p>
        </p:txBody>
      </p:sp>
    </p:spTree>
    <p:extLst>
      <p:ext uri="{BB962C8B-B14F-4D97-AF65-F5344CB8AC3E}">
        <p14:creationId xmlns:p14="http://schemas.microsoft.com/office/powerpoint/2010/main" val="26426858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descr="Graphic images of e-cigarette injuries are displayed: on top left, a severely burned hand and wrist next to a burned hip and thigh. Bottom left, a burned face with the right cheek almost entirely black. Next to that, a burned outer thigh. On the right, a man with a beard who has his mouth open to reveal bleeding and raw wounds and a burn on his cheek. To the right of the man is an image of what appears to be an exploded e-cigarette device. "/>
          <p:cNvGrpSpPr/>
          <p:nvPr/>
        </p:nvGrpSpPr>
        <p:grpSpPr>
          <a:xfrm>
            <a:off x="1973403" y="1909023"/>
            <a:ext cx="8470074" cy="4569235"/>
            <a:chOff x="1973403" y="1909023"/>
            <a:chExt cx="8470074" cy="4569235"/>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7889" y="3120723"/>
              <a:ext cx="4265588" cy="2399393"/>
            </a:xfrm>
            <a:prstGeom prst="rect">
              <a:avLst/>
            </a:prstGeom>
          </p:spPr>
        </p:pic>
        <p:grpSp>
          <p:nvGrpSpPr>
            <p:cNvPr id="6" name="Group 5"/>
            <p:cNvGrpSpPr/>
            <p:nvPr/>
          </p:nvGrpSpPr>
          <p:grpSpPr>
            <a:xfrm>
              <a:off x="1973403" y="1909023"/>
              <a:ext cx="3701683" cy="4569235"/>
              <a:chOff x="797747" y="2008810"/>
              <a:chExt cx="3191256" cy="3939181"/>
            </a:xfrm>
          </p:grpSpPr>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6337" r="6349"/>
              <a:stretch/>
            </p:blipFill>
            <p:spPr>
              <a:xfrm>
                <a:off x="797747" y="2008810"/>
                <a:ext cx="3191256" cy="2057222"/>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7747" y="4152780"/>
                <a:ext cx="3189462" cy="1795211"/>
              </a:xfrm>
              <a:prstGeom prst="rect">
                <a:avLst/>
              </a:prstGeom>
            </p:spPr>
          </p:pic>
        </p:grpSp>
      </p:grpSp>
      <p:sp>
        <p:nvSpPr>
          <p:cNvPr id="2" name="Title 1"/>
          <p:cNvSpPr>
            <a:spLocks noGrp="1"/>
          </p:cNvSpPr>
          <p:nvPr>
            <p:ph type="title"/>
          </p:nvPr>
        </p:nvSpPr>
        <p:spPr>
          <a:xfrm>
            <a:off x="575894" y="729658"/>
            <a:ext cx="7451825" cy="988332"/>
          </a:xfrm>
        </p:spPr>
        <p:txBody>
          <a:bodyPr>
            <a:normAutofit/>
          </a:bodyPr>
          <a:lstStyle/>
          <a:p>
            <a:r>
              <a:rPr lang="en-US" sz="3200" dirty="0"/>
              <a:t>Defective E-cigarette Batteries Can Cause Fires and Explosions</a:t>
            </a:r>
          </a:p>
        </p:txBody>
      </p:sp>
    </p:spTree>
    <p:extLst>
      <p:ext uri="{BB962C8B-B14F-4D97-AF65-F5344CB8AC3E}">
        <p14:creationId xmlns:p14="http://schemas.microsoft.com/office/powerpoint/2010/main" val="6867978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3. What leads to e-cigarette use?"/>
          <p:cNvGrpSpPr/>
          <p:nvPr/>
        </p:nvGrpSpPr>
        <p:grpSpPr>
          <a:xfrm>
            <a:off x="2428568" y="857478"/>
            <a:ext cx="7472496" cy="5430579"/>
            <a:chOff x="2428568" y="857478"/>
            <a:chExt cx="7472496" cy="5430579"/>
          </a:xfrm>
        </p:grpSpPr>
        <p:pic>
          <p:nvPicPr>
            <p:cNvPr id="3" name="Content Placeholder 5"/>
            <p:cNvPicPr>
              <a:picLocks noChangeAspect="1"/>
            </p:cNvPicPr>
            <p:nvPr/>
          </p:nvPicPr>
          <p:blipFill rotWithShape="1">
            <a:blip r:embed="rId3"/>
            <a:srcRect l="17468" t="14940" r="2354" b="917"/>
            <a:stretch/>
          </p:blipFill>
          <p:spPr>
            <a:xfrm>
              <a:off x="3504123" y="2306638"/>
              <a:ext cx="3719042" cy="1333500"/>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3538880" y="3569654"/>
              <a:ext cx="3670400" cy="1398586"/>
            </a:xfrm>
            <a:prstGeom prst="rect">
              <a:avLst/>
            </a:prstGeom>
          </p:spPr>
        </p:pic>
        <p:pic>
          <p:nvPicPr>
            <p:cNvPr id="5" name="Picture 4"/>
            <p:cNvPicPr>
              <a:picLocks noChangeAspect="1"/>
            </p:cNvPicPr>
            <p:nvPr/>
          </p:nvPicPr>
          <p:blipFill rotWithShape="1">
            <a:blip r:embed="rId6"/>
            <a:srcRect l="34200"/>
            <a:stretch/>
          </p:blipFill>
          <p:spPr>
            <a:xfrm>
              <a:off x="3561228" y="4955871"/>
              <a:ext cx="3582521" cy="1264590"/>
            </a:xfrm>
            <a:prstGeom prst="rect">
              <a:avLst/>
            </a:prstGeom>
          </p:spPr>
        </p:pic>
        <p:pic>
          <p:nvPicPr>
            <p:cNvPr id="12" name="Picture 11"/>
            <p:cNvPicPr>
              <a:picLocks noChangeAspect="1"/>
            </p:cNvPicPr>
            <p:nvPr/>
          </p:nvPicPr>
          <p:blipFill rotWithShape="1">
            <a:blip r:embed="rId7"/>
            <a:srcRect t="9715" b="11063"/>
            <a:stretch/>
          </p:blipFill>
          <p:spPr>
            <a:xfrm>
              <a:off x="4037162" y="985985"/>
              <a:ext cx="2430531" cy="1231592"/>
            </a:xfrm>
            <a:prstGeom prst="rect">
              <a:avLst/>
            </a:prstGeom>
          </p:spPr>
        </p:pic>
        <p:sp>
          <p:nvSpPr>
            <p:cNvPr id="6" name="Rectangle 5"/>
            <p:cNvSpPr/>
            <p:nvPr/>
          </p:nvSpPr>
          <p:spPr>
            <a:xfrm>
              <a:off x="7086600" y="930275"/>
              <a:ext cx="2514600" cy="5343525"/>
            </a:xfrm>
            <a:prstGeom prst="rect">
              <a:avLst/>
            </a:prstGeom>
            <a:solidFill>
              <a:srgbClr val="122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495550" y="930275"/>
              <a:ext cx="1076325" cy="5343525"/>
            </a:xfrm>
            <a:prstGeom prst="rect">
              <a:avLst/>
            </a:prstGeom>
            <a:solidFill>
              <a:srgbClr val="122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495550" y="3578860"/>
              <a:ext cx="1076325" cy="132620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7086600" y="3581400"/>
              <a:ext cx="2514600" cy="134906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2004F12-DCB5-47B6-A026-72E3239C721D}"/>
                </a:ext>
              </a:extLst>
            </p:cNvPr>
            <p:cNvSpPr txBox="1"/>
            <p:nvPr/>
          </p:nvSpPr>
          <p:spPr>
            <a:xfrm>
              <a:off x="7283386" y="2252553"/>
              <a:ext cx="2216214" cy="1375901"/>
            </a:xfrm>
            <a:prstGeom prst="rect">
              <a:avLst/>
            </a:prstGeom>
            <a:noFill/>
            <a:ln>
              <a:noFill/>
            </a:ln>
          </p:spPr>
          <p:txBody>
            <a:bodyPr wrap="square" rtlCol="0" anchor="ctr" anchorCtr="0">
              <a:noAutofit/>
            </a:bodyPr>
            <a:lstStyle/>
            <a:p>
              <a:pPr>
                <a:defRPr/>
              </a:pPr>
              <a:r>
                <a:rPr lang="en-US" sz="2250" dirty="0">
                  <a:solidFill>
                    <a:prstClr val="white"/>
                  </a:solidFill>
                  <a:latin typeface="Rockwell" panose="02060603020205020403" pitchFamily="18" charset="0"/>
                </a:rPr>
                <a:t>What Are The Health Risks?</a:t>
              </a:r>
            </a:p>
          </p:txBody>
        </p:sp>
        <p:sp>
          <p:nvSpPr>
            <p:cNvPr id="9" name="TextBox 8">
              <a:extLst>
                <a:ext uri="{FF2B5EF4-FFF2-40B4-BE49-F238E27FC236}">
                  <a16:creationId xmlns:a16="http://schemas.microsoft.com/office/drawing/2014/main" id="{82004F12-DCB5-47B6-A026-72E3239C721D}"/>
                </a:ext>
              </a:extLst>
            </p:cNvPr>
            <p:cNvSpPr txBox="1"/>
            <p:nvPr/>
          </p:nvSpPr>
          <p:spPr>
            <a:xfrm>
              <a:off x="7283386" y="3600514"/>
              <a:ext cx="2279714" cy="1318766"/>
            </a:xfrm>
            <a:prstGeom prst="rect">
              <a:avLst/>
            </a:prstGeom>
            <a:noFill/>
            <a:ln>
              <a:noFill/>
            </a:ln>
          </p:spPr>
          <p:txBody>
            <a:bodyPr wrap="square" rtlCol="0" anchor="ctr" anchorCtr="0">
              <a:noAutofit/>
            </a:bodyPr>
            <a:lstStyle/>
            <a:p>
              <a:pPr>
                <a:defRPr/>
              </a:pPr>
              <a:r>
                <a:rPr lang="en-US" sz="2250" dirty="0">
                  <a:solidFill>
                    <a:prstClr val="white"/>
                  </a:solidFill>
                  <a:latin typeface="Rockwell" panose="02060603020205020403" pitchFamily="18" charset="0"/>
                </a:rPr>
                <a:t>What Leads </a:t>
              </a:r>
            </a:p>
            <a:p>
              <a:pPr>
                <a:defRPr/>
              </a:pPr>
              <a:r>
                <a:rPr lang="en-US" sz="2250" dirty="0">
                  <a:solidFill>
                    <a:prstClr val="white"/>
                  </a:solidFill>
                  <a:latin typeface="Rockwell" panose="02060603020205020403" pitchFamily="18" charset="0"/>
                </a:rPr>
                <a:t>To E-cigarette Use?</a:t>
              </a:r>
            </a:p>
          </p:txBody>
        </p:sp>
        <p:sp>
          <p:nvSpPr>
            <p:cNvPr id="10" name="TextBox 9">
              <a:extLst>
                <a:ext uri="{FF2B5EF4-FFF2-40B4-BE49-F238E27FC236}">
                  <a16:creationId xmlns:a16="http://schemas.microsoft.com/office/drawing/2014/main" id="{82004F12-DCB5-47B6-A026-72E3239C721D}"/>
                </a:ext>
              </a:extLst>
            </p:cNvPr>
            <p:cNvSpPr txBox="1"/>
            <p:nvPr/>
          </p:nvSpPr>
          <p:spPr>
            <a:xfrm>
              <a:off x="7283386" y="4966443"/>
              <a:ext cx="2216214" cy="1236519"/>
            </a:xfrm>
            <a:prstGeom prst="rect">
              <a:avLst/>
            </a:prstGeom>
            <a:noFill/>
            <a:ln>
              <a:noFill/>
            </a:ln>
          </p:spPr>
          <p:txBody>
            <a:bodyPr wrap="square" rtlCol="0" anchor="ctr" anchorCtr="0">
              <a:noAutofit/>
            </a:bodyPr>
            <a:lstStyle/>
            <a:p>
              <a:pPr>
                <a:defRPr/>
              </a:pPr>
              <a:r>
                <a:rPr lang="en-US" sz="2250" dirty="0">
                  <a:solidFill>
                    <a:prstClr val="white"/>
                  </a:solidFill>
                  <a:latin typeface="Rockwell" panose="02060603020205020403" pitchFamily="18" charset="0"/>
                </a:rPr>
                <a:t>What Can You Do About It?</a:t>
              </a:r>
            </a:p>
          </p:txBody>
        </p:sp>
        <p:pic>
          <p:nvPicPr>
            <p:cNvPr id="14" name="Picture 13"/>
            <p:cNvPicPr>
              <a:picLocks noChangeAspect="1"/>
            </p:cNvPicPr>
            <p:nvPr/>
          </p:nvPicPr>
          <p:blipFill>
            <a:blip r:embed="rId8"/>
            <a:stretch>
              <a:fillRect/>
            </a:stretch>
          </p:blipFill>
          <p:spPr>
            <a:xfrm>
              <a:off x="2438400" y="3568309"/>
              <a:ext cx="7462664" cy="64078"/>
            </a:xfrm>
            <a:prstGeom prst="rect">
              <a:avLst/>
            </a:prstGeom>
          </p:spPr>
        </p:pic>
        <p:pic>
          <p:nvPicPr>
            <p:cNvPr id="15" name="Picture 14"/>
            <p:cNvPicPr>
              <a:picLocks noChangeAspect="1"/>
            </p:cNvPicPr>
            <p:nvPr/>
          </p:nvPicPr>
          <p:blipFill>
            <a:blip r:embed="rId8"/>
            <a:stretch>
              <a:fillRect/>
            </a:stretch>
          </p:blipFill>
          <p:spPr>
            <a:xfrm>
              <a:off x="2438400" y="4896143"/>
              <a:ext cx="7462664" cy="64078"/>
            </a:xfrm>
            <a:prstGeom prst="rect">
              <a:avLst/>
            </a:prstGeom>
          </p:spPr>
        </p:pic>
        <p:pic>
          <p:nvPicPr>
            <p:cNvPr id="16" name="Picture 15"/>
            <p:cNvPicPr>
              <a:picLocks noChangeAspect="1"/>
            </p:cNvPicPr>
            <p:nvPr/>
          </p:nvPicPr>
          <p:blipFill>
            <a:blip r:embed="rId8"/>
            <a:stretch>
              <a:fillRect/>
            </a:stretch>
          </p:blipFill>
          <p:spPr>
            <a:xfrm>
              <a:off x="2438400" y="6223979"/>
              <a:ext cx="7462664" cy="64078"/>
            </a:xfrm>
            <a:prstGeom prst="rect">
              <a:avLst/>
            </a:prstGeom>
          </p:spPr>
        </p:pic>
        <p:pic>
          <p:nvPicPr>
            <p:cNvPr id="17" name="Picture 16"/>
            <p:cNvPicPr>
              <a:picLocks noChangeAspect="1"/>
            </p:cNvPicPr>
            <p:nvPr/>
          </p:nvPicPr>
          <p:blipFill>
            <a:blip r:embed="rId8"/>
            <a:stretch>
              <a:fillRect/>
            </a:stretch>
          </p:blipFill>
          <p:spPr>
            <a:xfrm>
              <a:off x="2428568" y="912641"/>
              <a:ext cx="7462664" cy="64078"/>
            </a:xfrm>
            <a:prstGeom prst="rect">
              <a:avLst/>
            </a:prstGeom>
          </p:spPr>
        </p:pic>
        <p:sp>
          <p:nvSpPr>
            <p:cNvPr id="18" name="Rectangle 17"/>
            <p:cNvSpPr/>
            <p:nvPr/>
          </p:nvSpPr>
          <p:spPr>
            <a:xfrm>
              <a:off x="2489703" y="2303781"/>
              <a:ext cx="1038357" cy="1264920"/>
            </a:xfrm>
            <a:prstGeom prst="rect">
              <a:avLst/>
            </a:prstGeom>
          </p:spPr>
          <p:txBody>
            <a:bodyPr wrap="square" anchor="ctr" anchorCtr="0">
              <a:noAutofit/>
            </a:bodyPr>
            <a:lstStyle/>
            <a:p>
              <a:pPr algn="ctr">
                <a:defRPr/>
              </a:pPr>
              <a:r>
                <a:rPr lang="en-US" sz="8800">
                  <a:solidFill>
                    <a:prstClr val="white"/>
                  </a:solidFill>
                  <a:latin typeface="Tw Cen MT" panose="020B0602020104020603" pitchFamily="34" charset="0"/>
                </a:rPr>
                <a:t>2</a:t>
              </a:r>
              <a:endParaRPr lang="en-US" sz="8800" b="1" dirty="0">
                <a:solidFill>
                  <a:prstClr val="white"/>
                </a:solidFill>
                <a:latin typeface="Tw Cen MT" panose="020B0602020104020603" pitchFamily="34" charset="0"/>
              </a:endParaRPr>
            </a:p>
          </p:txBody>
        </p:sp>
        <p:sp>
          <p:nvSpPr>
            <p:cNvPr id="19" name="Rectangle 18"/>
            <p:cNvSpPr/>
            <p:nvPr/>
          </p:nvSpPr>
          <p:spPr>
            <a:xfrm>
              <a:off x="2489703" y="3637281"/>
              <a:ext cx="1038357" cy="1264920"/>
            </a:xfrm>
            <a:prstGeom prst="rect">
              <a:avLst/>
            </a:prstGeom>
          </p:spPr>
          <p:txBody>
            <a:bodyPr wrap="square" anchor="ctr" anchorCtr="0">
              <a:noAutofit/>
            </a:bodyPr>
            <a:lstStyle/>
            <a:p>
              <a:pPr algn="ctr">
                <a:defRPr/>
              </a:pPr>
              <a:r>
                <a:rPr lang="en-US" sz="8800">
                  <a:solidFill>
                    <a:prstClr val="white"/>
                  </a:solidFill>
                  <a:latin typeface="Tw Cen MT" panose="020B0602020104020603" pitchFamily="34" charset="0"/>
                </a:rPr>
                <a:t>3</a:t>
              </a:r>
              <a:endParaRPr lang="en-US" sz="8800" b="1" dirty="0">
                <a:solidFill>
                  <a:prstClr val="white"/>
                </a:solidFill>
                <a:latin typeface="Tw Cen MT" panose="020B0602020104020603" pitchFamily="34" charset="0"/>
              </a:endParaRPr>
            </a:p>
          </p:txBody>
        </p:sp>
        <p:sp>
          <p:nvSpPr>
            <p:cNvPr id="20" name="Rectangle 19"/>
            <p:cNvSpPr/>
            <p:nvPr/>
          </p:nvSpPr>
          <p:spPr>
            <a:xfrm>
              <a:off x="2489703" y="4959350"/>
              <a:ext cx="1038357" cy="1268731"/>
            </a:xfrm>
            <a:prstGeom prst="rect">
              <a:avLst/>
            </a:prstGeom>
          </p:spPr>
          <p:txBody>
            <a:bodyPr wrap="square" anchor="ctr" anchorCtr="0">
              <a:noAutofit/>
            </a:bodyPr>
            <a:lstStyle/>
            <a:p>
              <a:pPr algn="ctr">
                <a:defRPr/>
              </a:pPr>
              <a:r>
                <a:rPr lang="en-US" sz="8800">
                  <a:solidFill>
                    <a:prstClr val="white"/>
                  </a:solidFill>
                  <a:latin typeface="Tw Cen MT" panose="020B0602020104020603" pitchFamily="34" charset="0"/>
                </a:rPr>
                <a:t>4</a:t>
              </a:r>
              <a:endParaRPr lang="en-US" sz="8800" b="1" dirty="0">
                <a:solidFill>
                  <a:prstClr val="white"/>
                </a:solidFill>
                <a:latin typeface="Tw Cen MT" panose="020B0602020104020603" pitchFamily="34" charset="0"/>
              </a:endParaRPr>
            </a:p>
          </p:txBody>
        </p:sp>
        <p:sp>
          <p:nvSpPr>
            <p:cNvPr id="22" name="Rectangle 21"/>
            <p:cNvSpPr/>
            <p:nvPr/>
          </p:nvSpPr>
          <p:spPr>
            <a:xfrm>
              <a:off x="2489703" y="932181"/>
              <a:ext cx="1038357" cy="1310639"/>
            </a:xfrm>
            <a:prstGeom prst="rect">
              <a:avLst/>
            </a:prstGeom>
          </p:spPr>
          <p:txBody>
            <a:bodyPr wrap="square" anchor="ctr" anchorCtr="0">
              <a:noAutofit/>
            </a:bodyPr>
            <a:lstStyle/>
            <a:p>
              <a:pPr algn="ctr">
                <a:defRPr/>
              </a:pPr>
              <a:r>
                <a:rPr lang="en-US" sz="8800">
                  <a:solidFill>
                    <a:prstClr val="white"/>
                  </a:solidFill>
                  <a:latin typeface="Tw Cen MT" panose="020B0602020104020603" pitchFamily="34" charset="0"/>
                </a:rPr>
                <a:t>1</a:t>
              </a:r>
              <a:endParaRPr lang="en-US" sz="8800" b="1" dirty="0">
                <a:solidFill>
                  <a:prstClr val="white"/>
                </a:solidFill>
                <a:latin typeface="Tw Cen MT" panose="020B0602020104020603" pitchFamily="34" charset="0"/>
              </a:endParaRPr>
            </a:p>
          </p:txBody>
        </p:sp>
        <p:cxnSp>
          <p:nvCxnSpPr>
            <p:cNvPr id="23" name="Straight Connector 22">
              <a:extLst>
                <a:ext uri="{FF2B5EF4-FFF2-40B4-BE49-F238E27FC236}">
                  <a16:creationId xmlns:a16="http://schemas.microsoft.com/office/drawing/2014/main" id="{8381533E-5BD2-45A2-A18C-9D2400A79E7E}"/>
                </a:ext>
              </a:extLst>
            </p:cNvPr>
            <p:cNvCxnSpPr/>
            <p:nvPr/>
          </p:nvCxnSpPr>
          <p:spPr>
            <a:xfrm flipH="1">
              <a:off x="3557024" y="857478"/>
              <a:ext cx="5956" cy="5384367"/>
            </a:xfrm>
            <a:prstGeom prst="line">
              <a:avLst/>
            </a:prstGeom>
            <a:ln w="82550">
              <a:solidFill>
                <a:schemeClr val="bg1"/>
              </a:solidFill>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a:blip r:embed="rId8"/>
            <a:stretch>
              <a:fillRect/>
            </a:stretch>
          </p:blipFill>
          <p:spPr>
            <a:xfrm>
              <a:off x="2438400" y="2240475"/>
              <a:ext cx="7462664" cy="64078"/>
            </a:xfrm>
            <a:prstGeom prst="rect">
              <a:avLst/>
            </a:prstGeom>
          </p:spPr>
        </p:pic>
        <p:cxnSp>
          <p:nvCxnSpPr>
            <p:cNvPr id="26" name="Straight Connector 25">
              <a:extLst>
                <a:ext uri="{FF2B5EF4-FFF2-40B4-BE49-F238E27FC236}">
                  <a16:creationId xmlns:a16="http://schemas.microsoft.com/office/drawing/2014/main" id="{8381533E-5BD2-45A2-A18C-9D2400A79E7E}"/>
                </a:ext>
              </a:extLst>
            </p:cNvPr>
            <p:cNvCxnSpPr/>
            <p:nvPr/>
          </p:nvCxnSpPr>
          <p:spPr>
            <a:xfrm flipH="1">
              <a:off x="7086600" y="857478"/>
              <a:ext cx="5956" cy="5384367"/>
            </a:xfrm>
            <a:prstGeom prst="line">
              <a:avLst/>
            </a:prstGeom>
            <a:ln w="825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82004F12-DCB5-47B6-A026-72E3239C721D}"/>
                </a:ext>
              </a:extLst>
            </p:cNvPr>
            <p:cNvSpPr txBox="1"/>
            <p:nvPr/>
          </p:nvSpPr>
          <p:spPr>
            <a:xfrm>
              <a:off x="7283386" y="990601"/>
              <a:ext cx="2238396" cy="1211153"/>
            </a:xfrm>
            <a:prstGeom prst="rect">
              <a:avLst/>
            </a:prstGeom>
            <a:noFill/>
            <a:ln>
              <a:noFill/>
            </a:ln>
          </p:spPr>
          <p:txBody>
            <a:bodyPr wrap="square" rtlCol="0" anchor="ctr" anchorCtr="0">
              <a:noAutofit/>
            </a:bodyPr>
            <a:lstStyle/>
            <a:p>
              <a:pPr>
                <a:defRPr/>
              </a:pPr>
              <a:r>
                <a:rPr lang="en-US" sz="2700" dirty="0">
                  <a:solidFill>
                    <a:prstClr val="white"/>
                  </a:solidFill>
                  <a:latin typeface="Rockwell" panose="02060603020205020403" pitchFamily="18" charset="0"/>
                </a:rPr>
                <a:t>What Are    </a:t>
              </a:r>
              <a:br>
                <a:rPr lang="en-US" sz="2700" dirty="0">
                  <a:solidFill>
                    <a:prstClr val="white"/>
                  </a:solidFill>
                  <a:latin typeface="Rockwell" panose="02060603020205020403" pitchFamily="18" charset="0"/>
                </a:rPr>
              </a:br>
              <a:r>
                <a:rPr lang="en-US" sz="2700" dirty="0">
                  <a:solidFill>
                    <a:prstClr val="white"/>
                  </a:solidFill>
                  <a:latin typeface="Rockwell" panose="02060603020205020403" pitchFamily="18" charset="0"/>
                </a:rPr>
                <a:t>E-cigarettes?</a:t>
              </a:r>
            </a:p>
          </p:txBody>
        </p:sp>
      </p:grpSp>
      <p:sp>
        <p:nvSpPr>
          <p:cNvPr id="7" name="Title 6"/>
          <p:cNvSpPr>
            <a:spLocks noGrp="1"/>
          </p:cNvSpPr>
          <p:nvPr>
            <p:ph type="title" idx="4294967295"/>
          </p:nvPr>
        </p:nvSpPr>
        <p:spPr/>
        <p:txBody>
          <a:bodyPr/>
          <a:lstStyle/>
          <a:p>
            <a:r>
              <a:rPr lang="en-US" dirty="0"/>
              <a:t>Topics 3</a:t>
            </a:r>
          </a:p>
        </p:txBody>
      </p:sp>
    </p:spTree>
    <p:extLst>
      <p:ext uri="{BB962C8B-B14F-4D97-AF65-F5344CB8AC3E}">
        <p14:creationId xmlns:p14="http://schemas.microsoft.com/office/powerpoint/2010/main" val="900355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r graph depicting 78% increase in e-cigarette use among high school students. 2017: 11.7%. 2018: 20.8%. ">
            <a:extLst>
              <a:ext uri="{FF2B5EF4-FFF2-40B4-BE49-F238E27FC236}">
                <a16:creationId xmlns:a16="http://schemas.microsoft.com/office/drawing/2014/main" id="{B49900D1-BAEC-440C-80CB-BEC97686C806}"/>
              </a:ext>
            </a:extLst>
          </p:cNvPr>
          <p:cNvPicPr>
            <a:picLocks noChangeAspect="1"/>
          </p:cNvPicPr>
          <p:nvPr/>
        </p:nvPicPr>
        <p:blipFill rotWithShape="1">
          <a:blip r:embed="rId3"/>
          <a:srcRect l="17757" t="31787" r="23208" b="7068"/>
          <a:stretch/>
        </p:blipFill>
        <p:spPr>
          <a:xfrm>
            <a:off x="2104571" y="1974850"/>
            <a:ext cx="7616853" cy="4440464"/>
          </a:xfrm>
          <a:prstGeom prst="rect">
            <a:avLst/>
          </a:prstGeom>
          <a:ln>
            <a:noFill/>
          </a:ln>
          <a:effectLst/>
        </p:spPr>
      </p:pic>
      <p:sp>
        <p:nvSpPr>
          <p:cNvPr id="2" name="Title 1"/>
          <p:cNvSpPr>
            <a:spLocks noGrp="1"/>
          </p:cNvSpPr>
          <p:nvPr>
            <p:ph type="title"/>
          </p:nvPr>
        </p:nvSpPr>
        <p:spPr>
          <a:xfrm>
            <a:off x="575894" y="729658"/>
            <a:ext cx="4589872" cy="988332"/>
          </a:xfrm>
        </p:spPr>
        <p:txBody>
          <a:bodyPr>
            <a:normAutofit/>
          </a:bodyPr>
          <a:lstStyle/>
          <a:p>
            <a:r>
              <a:rPr lang="en-US" sz="3200" dirty="0"/>
              <a:t>Surge in E-Cigarette Use Among Youth </a:t>
            </a:r>
          </a:p>
        </p:txBody>
      </p:sp>
    </p:spTree>
    <p:extLst>
      <p:ext uri="{BB962C8B-B14F-4D97-AF65-F5344CB8AC3E}">
        <p14:creationId xmlns:p14="http://schemas.microsoft.com/office/powerpoint/2010/main" val="7804125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descr="E-cigarette ads reach nearly 4 in 5 U.S. middle and high school students. Image shows a sign in front of a gas station pump that prominently reads “JUUL sold here.” Images also show young people sitting on the floor with laptops and other electronic devices. "/>
          <p:cNvGrpSpPr/>
          <p:nvPr/>
        </p:nvGrpSpPr>
        <p:grpSpPr>
          <a:xfrm>
            <a:off x="940870" y="1915104"/>
            <a:ext cx="10259177" cy="4506800"/>
            <a:chOff x="441713" y="1986541"/>
            <a:chExt cx="10259177" cy="4506800"/>
          </a:xfrm>
        </p:grpSpPr>
        <p:pic>
          <p:nvPicPr>
            <p:cNvPr id="4" name="Picture 3"/>
            <p:cNvPicPr>
              <a:picLocks noChangeAspect="1"/>
            </p:cNvPicPr>
            <p:nvPr/>
          </p:nvPicPr>
          <p:blipFill rotWithShape="1">
            <a:blip r:embed="rId3"/>
            <a:srcRect l="3825" r="51008" b="18797"/>
            <a:stretch/>
          </p:blipFill>
          <p:spPr>
            <a:xfrm>
              <a:off x="441713" y="1986541"/>
              <a:ext cx="4944559" cy="4506800"/>
            </a:xfrm>
            <a:prstGeom prst="rect">
              <a:avLst/>
            </a:prstGeom>
          </p:spPr>
        </p:pic>
        <p:pic>
          <p:nvPicPr>
            <p:cNvPr id="5" name="Picture 2" descr="bb0347f2-377a-4373-be9f-473f1a4cb87b@cdc"/>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5293" t="15919" r="18950" b="35275"/>
            <a:stretch/>
          </p:blipFill>
          <p:spPr bwMode="auto">
            <a:xfrm>
              <a:off x="5386272" y="1988319"/>
              <a:ext cx="5314618" cy="4505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447194" y="549195"/>
            <a:ext cx="11292839" cy="988332"/>
          </a:xfrm>
        </p:spPr>
        <p:txBody>
          <a:bodyPr>
            <a:normAutofit/>
          </a:bodyPr>
          <a:lstStyle/>
          <a:p>
            <a:r>
              <a:rPr lang="en-US" sz="2400" dirty="0"/>
              <a:t>Youth Exposure To E-cigarette Advertising is Increasing</a:t>
            </a:r>
          </a:p>
        </p:txBody>
      </p:sp>
    </p:spTree>
    <p:extLst>
      <p:ext uri="{BB962C8B-B14F-4D97-AF65-F5344CB8AC3E}">
        <p14:creationId xmlns:p14="http://schemas.microsoft.com/office/powerpoint/2010/main" val="5851613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55690" y="6256076"/>
            <a:ext cx="7511960" cy="415498"/>
          </a:xfrm>
          <a:prstGeom prst="rect">
            <a:avLst/>
          </a:prstGeom>
        </p:spPr>
        <p:txBody>
          <a:bodyPr wrap="square">
            <a:spAutoFit/>
          </a:bodyPr>
          <a:lstStyle/>
          <a:p>
            <a:pPr>
              <a:defRPr/>
            </a:pPr>
            <a:r>
              <a:rPr lang="en-US" sz="1050" dirty="0">
                <a:latin typeface="+mj-lt"/>
              </a:rPr>
              <a:t>Sources: Marlboro ad on Google images , Vintage cigarette ads on Google images, JUUL billboard in NYC, </a:t>
            </a:r>
            <a:r>
              <a:rPr lang="en-US" sz="1050" dirty="0" err="1">
                <a:latin typeface="+mj-lt"/>
              </a:rPr>
              <a:t>blu</a:t>
            </a:r>
            <a:r>
              <a:rPr lang="en-US" sz="1050" dirty="0">
                <a:latin typeface="+mj-lt"/>
              </a:rPr>
              <a:t> </a:t>
            </a:r>
            <a:r>
              <a:rPr lang="en-US" sz="1050" dirty="0" err="1">
                <a:latin typeface="+mj-lt"/>
              </a:rPr>
              <a:t>eCig</a:t>
            </a:r>
            <a:r>
              <a:rPr lang="en-US" sz="1050" dirty="0">
                <a:latin typeface="+mj-lt"/>
              </a:rPr>
              <a:t> ad</a:t>
            </a:r>
          </a:p>
          <a:p>
            <a:pPr lvl="0">
              <a:defRPr/>
            </a:pPr>
            <a:endParaRPr lang="en-US" sz="1050" b="1" dirty="0">
              <a:solidFill>
                <a:srgbClr val="44546A"/>
              </a:solidFill>
              <a:latin typeface="+mj-lt"/>
            </a:endParaRPr>
          </a:p>
        </p:txBody>
      </p:sp>
      <p:grpSp>
        <p:nvGrpSpPr>
          <p:cNvPr id="7" name="Group 6" descr="Three e-cigarette advertising examples are included, including a billboard displaying e-cigarettes in a busy city street, a sign in front of a gas station that reads “JUUL sold here,” and a magazine ad that reads, “Take back your freedom.”  "/>
          <p:cNvGrpSpPr/>
          <p:nvPr/>
        </p:nvGrpSpPr>
        <p:grpSpPr>
          <a:xfrm>
            <a:off x="1770165" y="1908481"/>
            <a:ext cx="8613943" cy="4184511"/>
            <a:chOff x="469990" y="1908481"/>
            <a:chExt cx="8613943" cy="4184511"/>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6711" y="1908481"/>
              <a:ext cx="2917222" cy="4184509"/>
            </a:xfrm>
            <a:prstGeom prst="rect">
              <a:avLst/>
            </a:prstGeom>
          </p:spPr>
        </p:pic>
        <p:pic>
          <p:nvPicPr>
            <p:cNvPr id="4" name="Picture 3"/>
            <p:cNvPicPr>
              <a:picLocks noChangeAspect="1"/>
            </p:cNvPicPr>
            <p:nvPr/>
          </p:nvPicPr>
          <p:blipFill>
            <a:blip r:embed="rId4"/>
            <a:stretch>
              <a:fillRect/>
            </a:stretch>
          </p:blipFill>
          <p:spPr>
            <a:xfrm>
              <a:off x="469990" y="1908482"/>
              <a:ext cx="3041437" cy="4184510"/>
            </a:xfrm>
            <a:prstGeom prst="rect">
              <a:avLst/>
            </a:prstGeom>
          </p:spPr>
        </p:pic>
        <p:pic>
          <p:nvPicPr>
            <p:cNvPr id="5" name="Picture 4" descr="7daa4228-aa4e-426f-ba3e-33ad7db4d410@cdc"/>
            <p:cNvPicPr>
              <a:picLocks noChangeAspect="1" noChangeArrowheads="1"/>
            </p:cNvPicPr>
            <p:nvPr/>
          </p:nvPicPr>
          <p:blipFill rotWithShape="1">
            <a:blip r:embed="rId5">
              <a:extLst>
                <a:ext uri="{28A0092B-C50C-407E-A947-70E740481C1C}">
                  <a14:useLocalDpi xmlns:a14="http://schemas.microsoft.com/office/drawing/2010/main" val="0"/>
                </a:ext>
              </a:extLst>
            </a:blip>
            <a:srcRect l="32995" t="31212" r="53576" b="43640"/>
            <a:stretch/>
          </p:blipFill>
          <p:spPr bwMode="auto">
            <a:xfrm>
              <a:off x="3611848" y="1908482"/>
              <a:ext cx="2454442" cy="4184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1573421" y="587155"/>
            <a:ext cx="9268750" cy="988332"/>
          </a:xfrm>
        </p:spPr>
        <p:txBody>
          <a:bodyPr>
            <a:normAutofit/>
          </a:bodyPr>
          <a:lstStyle/>
          <a:p>
            <a:r>
              <a:rPr lang="en-US" sz="3600" dirty="0"/>
              <a:t>Examples of E-cigarette Advertising</a:t>
            </a:r>
          </a:p>
        </p:txBody>
      </p:sp>
    </p:spTree>
    <p:extLst>
      <p:ext uri="{BB962C8B-B14F-4D97-AF65-F5344CB8AC3E}">
        <p14:creationId xmlns:p14="http://schemas.microsoft.com/office/powerpoint/2010/main" val="21357250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descr="True or False? A group of young people’s hands are raised, with one in the middle holding a sign bearing the statement, “The tobacco industry is in the e-cigarette game.” "/>
          <p:cNvGrpSpPr/>
          <p:nvPr/>
        </p:nvGrpSpPr>
        <p:grpSpPr>
          <a:xfrm>
            <a:off x="2237325" y="2032118"/>
            <a:ext cx="7414750" cy="4292482"/>
            <a:chOff x="2237325" y="2032118"/>
            <a:chExt cx="7414750" cy="4292482"/>
          </a:xfrm>
        </p:grpSpPr>
        <p:pic>
          <p:nvPicPr>
            <p:cNvPr id="3" name="Picture 2"/>
            <p:cNvPicPr>
              <a:picLocks noChangeAspect="1"/>
            </p:cNvPicPr>
            <p:nvPr/>
          </p:nvPicPr>
          <p:blipFill rotWithShape="1">
            <a:blip r:embed="rId3"/>
            <a:srcRect t="53448"/>
            <a:stretch/>
          </p:blipFill>
          <p:spPr>
            <a:xfrm>
              <a:off x="3104626" y="3297954"/>
              <a:ext cx="6547449" cy="3026646"/>
            </a:xfrm>
            <a:prstGeom prst="rect">
              <a:avLst/>
            </a:prstGeom>
          </p:spPr>
        </p:pic>
        <p:sp>
          <p:nvSpPr>
            <p:cNvPr id="4" name="Rounded Rectangle 3"/>
            <p:cNvSpPr/>
            <p:nvPr/>
          </p:nvSpPr>
          <p:spPr>
            <a:xfrm>
              <a:off x="4441105" y="2032118"/>
              <a:ext cx="3981278" cy="1333337"/>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bg1"/>
                  </a:solidFill>
                  <a:latin typeface="Calibri" panose="020F0502020204030204" pitchFamily="34" charset="0"/>
                  <a:cs typeface="Calibri" panose="020F0502020204030204" pitchFamily="34" charset="0"/>
                </a:rPr>
                <a:t>The tobacco industry is in the e-cigarette game </a:t>
              </a:r>
            </a:p>
            <a:p>
              <a:pPr algn="ctr"/>
              <a:endParaRPr lang="en-US" sz="1350" dirty="0"/>
            </a:p>
          </p:txBody>
        </p:sp>
        <p:pic>
          <p:nvPicPr>
            <p:cNvPr id="5" name="Picture 4"/>
            <p:cNvPicPr>
              <a:picLocks noChangeAspect="1"/>
            </p:cNvPicPr>
            <p:nvPr/>
          </p:nvPicPr>
          <p:blipFill>
            <a:blip r:embed="rId4"/>
            <a:stretch>
              <a:fillRect/>
            </a:stretch>
          </p:blipFill>
          <p:spPr>
            <a:xfrm>
              <a:off x="2237325" y="2182953"/>
              <a:ext cx="1578769" cy="1128713"/>
            </a:xfrm>
            <a:prstGeom prst="rect">
              <a:avLst/>
            </a:prstGeom>
          </p:spPr>
        </p:pic>
      </p:grpSp>
      <p:sp>
        <p:nvSpPr>
          <p:cNvPr id="2" name="Title 1"/>
          <p:cNvSpPr>
            <a:spLocks noGrp="1"/>
          </p:cNvSpPr>
          <p:nvPr>
            <p:ph type="title"/>
          </p:nvPr>
        </p:nvSpPr>
        <p:spPr/>
        <p:txBody>
          <a:bodyPr/>
          <a:lstStyle/>
          <a:p>
            <a:r>
              <a:rPr lang="en-US" dirty="0"/>
              <a:t>Quiz</a:t>
            </a:r>
          </a:p>
        </p:txBody>
      </p:sp>
    </p:spTree>
    <p:extLst>
      <p:ext uri="{BB962C8B-B14F-4D97-AF65-F5344CB8AC3E}">
        <p14:creationId xmlns:p14="http://schemas.microsoft.com/office/powerpoint/2010/main" val="33351620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descr="An image of young people’s raised hands, with indication that the sign reading, “The tobacco industry is in the e-cigarette game” is true. "/>
          <p:cNvGrpSpPr/>
          <p:nvPr/>
        </p:nvGrpSpPr>
        <p:grpSpPr>
          <a:xfrm>
            <a:off x="2237325" y="2032118"/>
            <a:ext cx="7414750" cy="4292482"/>
            <a:chOff x="2237325" y="2032118"/>
            <a:chExt cx="7414750" cy="4292482"/>
          </a:xfrm>
        </p:grpSpPr>
        <p:pic>
          <p:nvPicPr>
            <p:cNvPr id="3" name="Picture 2"/>
            <p:cNvPicPr>
              <a:picLocks noChangeAspect="1"/>
            </p:cNvPicPr>
            <p:nvPr/>
          </p:nvPicPr>
          <p:blipFill rotWithShape="1">
            <a:blip r:embed="rId3"/>
            <a:srcRect t="53448"/>
            <a:stretch/>
          </p:blipFill>
          <p:spPr>
            <a:xfrm>
              <a:off x="3104626" y="3297954"/>
              <a:ext cx="6547449" cy="3026646"/>
            </a:xfrm>
            <a:prstGeom prst="rect">
              <a:avLst/>
            </a:prstGeom>
          </p:spPr>
        </p:pic>
        <p:sp>
          <p:nvSpPr>
            <p:cNvPr id="4" name="Rounded Rectangle 3"/>
            <p:cNvSpPr/>
            <p:nvPr/>
          </p:nvSpPr>
          <p:spPr>
            <a:xfrm>
              <a:off x="4441105" y="2032118"/>
              <a:ext cx="3981278" cy="1333337"/>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bg1"/>
                  </a:solidFill>
                  <a:latin typeface="Calibri" panose="020F0502020204030204" pitchFamily="34" charset="0"/>
                  <a:cs typeface="Calibri" panose="020F0502020204030204" pitchFamily="34" charset="0"/>
                </a:rPr>
                <a:t>The tobacco industry is in the e-cigarette game </a:t>
              </a:r>
            </a:p>
            <a:p>
              <a:pPr algn="ctr"/>
              <a:endParaRPr lang="en-US" sz="1350" dirty="0"/>
            </a:p>
          </p:txBody>
        </p:sp>
        <p:pic>
          <p:nvPicPr>
            <p:cNvPr id="5" name="Picture 4"/>
            <p:cNvPicPr>
              <a:picLocks noChangeAspect="1"/>
            </p:cNvPicPr>
            <p:nvPr/>
          </p:nvPicPr>
          <p:blipFill rotWithShape="1">
            <a:blip r:embed="rId4"/>
            <a:srcRect b="50364"/>
            <a:stretch/>
          </p:blipFill>
          <p:spPr>
            <a:xfrm>
              <a:off x="2237325" y="2182953"/>
              <a:ext cx="1578769" cy="560247"/>
            </a:xfrm>
            <a:prstGeom prst="rect">
              <a:avLst/>
            </a:prstGeom>
          </p:spPr>
        </p:pic>
      </p:grpSp>
      <p:sp>
        <p:nvSpPr>
          <p:cNvPr id="2" name="Title 1"/>
          <p:cNvSpPr>
            <a:spLocks noGrp="1"/>
          </p:cNvSpPr>
          <p:nvPr>
            <p:ph type="title"/>
          </p:nvPr>
        </p:nvSpPr>
        <p:spPr/>
        <p:txBody>
          <a:bodyPr/>
          <a:lstStyle/>
          <a:p>
            <a:r>
              <a:rPr lang="en-US" dirty="0"/>
              <a:t>Quiz</a:t>
            </a:r>
          </a:p>
        </p:txBody>
      </p:sp>
    </p:spTree>
    <p:extLst>
      <p:ext uri="{BB962C8B-B14F-4D97-AF65-F5344CB8AC3E}">
        <p14:creationId xmlns:p14="http://schemas.microsoft.com/office/powerpoint/2010/main" val="36651471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descr="From left to right: photographs of a pack of Kool cigarettes; a myblu USB shaped e-cigarette; a pack of Marlboro cigarettes; a Marlboro Mark Ten Elite device, package, and liquid refills; an unbranded, black e-cigarette device; and a pack of Camel cigarettes. "/>
          <p:cNvGrpSpPr/>
          <p:nvPr/>
        </p:nvGrpSpPr>
        <p:grpSpPr>
          <a:xfrm>
            <a:off x="1100342" y="2315834"/>
            <a:ext cx="9713014" cy="3739551"/>
            <a:chOff x="1100342" y="2315834"/>
            <a:chExt cx="9713014" cy="3739551"/>
          </a:xfrm>
        </p:grpSpPr>
        <p:pic>
          <p:nvPicPr>
            <p:cNvPr id="3" name="Picture 2"/>
            <p:cNvPicPr>
              <a:picLocks noChangeAspect="1"/>
            </p:cNvPicPr>
            <p:nvPr/>
          </p:nvPicPr>
          <p:blipFill>
            <a:blip r:embed="rId3"/>
            <a:stretch>
              <a:fillRect/>
            </a:stretch>
          </p:blipFill>
          <p:spPr>
            <a:xfrm>
              <a:off x="8690526" y="2579184"/>
              <a:ext cx="1099582" cy="3175811"/>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0342" y="3487321"/>
              <a:ext cx="1599908" cy="2264447"/>
            </a:xfrm>
            <a:prstGeom prst="rect">
              <a:avLst/>
            </a:prstGeom>
          </p:spPr>
        </p:pic>
        <p:pic>
          <p:nvPicPr>
            <p:cNvPr id="5"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2617" t="6425" r="26561" b="7776"/>
            <a:stretch/>
          </p:blipFill>
          <p:spPr bwMode="auto">
            <a:xfrm>
              <a:off x="2395814" y="2315834"/>
              <a:ext cx="675197" cy="3739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19112" y="3794195"/>
              <a:ext cx="1933364" cy="1933364"/>
            </a:xfrm>
            <a:prstGeom prst="rect">
              <a:avLst/>
            </a:prstGeom>
          </p:spPr>
        </p:pic>
        <p:pic>
          <p:nvPicPr>
            <p:cNvPr id="7" name="Picture 6"/>
            <p:cNvPicPr>
              <a:picLocks noChangeAspect="1"/>
            </p:cNvPicPr>
            <p:nvPr/>
          </p:nvPicPr>
          <p:blipFill rotWithShape="1">
            <a:blip r:embed="rId7"/>
            <a:srcRect l="8347" t="9417" r="9177" b="6968"/>
            <a:stretch/>
          </p:blipFill>
          <p:spPr>
            <a:xfrm>
              <a:off x="5417029" y="2591728"/>
              <a:ext cx="2153042" cy="2933132"/>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27481" y="3536380"/>
              <a:ext cx="1285875" cy="2228850"/>
            </a:xfrm>
            <a:prstGeom prst="rect">
              <a:avLst/>
            </a:prstGeom>
          </p:spPr>
        </p:pic>
      </p:grpSp>
      <p:sp>
        <p:nvSpPr>
          <p:cNvPr id="2" name="Title 1"/>
          <p:cNvSpPr>
            <a:spLocks noGrp="1"/>
          </p:cNvSpPr>
          <p:nvPr>
            <p:ph type="title"/>
          </p:nvPr>
        </p:nvSpPr>
        <p:spPr/>
        <p:txBody>
          <a:bodyPr>
            <a:normAutofit/>
          </a:bodyPr>
          <a:lstStyle/>
          <a:p>
            <a:r>
              <a:rPr lang="en-US" sz="4500" dirty="0"/>
              <a:t>Same Players, New Products</a:t>
            </a:r>
          </a:p>
        </p:txBody>
      </p:sp>
    </p:spTree>
    <p:extLst>
      <p:ext uri="{BB962C8B-B14F-4D97-AF65-F5344CB8AC3E}">
        <p14:creationId xmlns:p14="http://schemas.microsoft.com/office/powerpoint/2010/main" val="36036151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An image of young people’s raised hands, with indication that the sign reading, “Some e-cigarettes are safe for youth” is false."/>
          <p:cNvGrpSpPr/>
          <p:nvPr/>
        </p:nvGrpSpPr>
        <p:grpSpPr>
          <a:xfrm>
            <a:off x="2481612" y="1966912"/>
            <a:ext cx="6935190" cy="4348163"/>
            <a:chOff x="2481612" y="1966912"/>
            <a:chExt cx="6935190" cy="4348163"/>
          </a:xfrm>
        </p:grpSpPr>
        <p:pic>
          <p:nvPicPr>
            <p:cNvPr id="6" name="Picture 5" descr="artifact"/>
            <p:cNvPicPr>
              <a:picLocks noChangeAspect="1"/>
            </p:cNvPicPr>
            <p:nvPr/>
          </p:nvPicPr>
          <p:blipFill rotWithShape="1">
            <a:blip r:embed="rId3"/>
            <a:srcRect t="53448"/>
            <a:stretch/>
          </p:blipFill>
          <p:spPr>
            <a:xfrm>
              <a:off x="2869353" y="3288429"/>
              <a:ext cx="6547449" cy="3026646"/>
            </a:xfrm>
            <a:prstGeom prst="rect">
              <a:avLst/>
            </a:prstGeom>
          </p:spPr>
        </p:pic>
        <p:sp>
          <p:nvSpPr>
            <p:cNvPr id="7" name="Rounded Rectangle 6"/>
            <p:cNvSpPr/>
            <p:nvPr/>
          </p:nvSpPr>
          <p:spPr>
            <a:xfrm>
              <a:off x="4695600" y="1966912"/>
              <a:ext cx="2971800" cy="1388192"/>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50" dirty="0">
                  <a:latin typeface="Rockwell" panose="02060603020205020403" pitchFamily="18" charset="0"/>
                </a:rPr>
                <a:t>Some </a:t>
              </a:r>
            </a:p>
            <a:p>
              <a:pPr algn="ctr"/>
              <a:r>
                <a:rPr lang="en-US" sz="2550" dirty="0">
                  <a:latin typeface="Rockwell" panose="02060603020205020403" pitchFamily="18" charset="0"/>
                </a:rPr>
                <a:t>e-cigarettes </a:t>
              </a:r>
            </a:p>
            <a:p>
              <a:pPr algn="ctr"/>
              <a:r>
                <a:rPr lang="en-US" sz="2550" dirty="0">
                  <a:latin typeface="Rockwell" panose="02060603020205020403" pitchFamily="18" charset="0"/>
                </a:rPr>
                <a:t>are safe for youth</a:t>
              </a:r>
            </a:p>
            <a:p>
              <a:pPr algn="ctr"/>
              <a:endParaRPr lang="en-US" sz="1350" dirty="0"/>
            </a:p>
          </p:txBody>
        </p:sp>
        <p:pic>
          <p:nvPicPr>
            <p:cNvPr id="8" name="Picture 7" descr=" artifact"/>
            <p:cNvPicPr>
              <a:picLocks noChangeAspect="1"/>
            </p:cNvPicPr>
            <p:nvPr/>
          </p:nvPicPr>
          <p:blipFill rotWithShape="1">
            <a:blip r:embed="rId4"/>
            <a:srcRect t="44481"/>
            <a:stretch/>
          </p:blipFill>
          <p:spPr>
            <a:xfrm>
              <a:off x="2481612" y="2866292"/>
              <a:ext cx="1578769" cy="626654"/>
            </a:xfrm>
            <a:prstGeom prst="rect">
              <a:avLst/>
            </a:prstGeom>
          </p:spPr>
        </p:pic>
      </p:grpSp>
      <p:sp>
        <p:nvSpPr>
          <p:cNvPr id="2" name="Title 1"/>
          <p:cNvSpPr>
            <a:spLocks noGrp="1"/>
          </p:cNvSpPr>
          <p:nvPr>
            <p:ph type="title"/>
          </p:nvPr>
        </p:nvSpPr>
        <p:spPr/>
        <p:txBody>
          <a:bodyPr/>
          <a:lstStyle/>
          <a:p>
            <a:r>
              <a:rPr lang="en-US" dirty="0"/>
              <a:t>Quiz</a:t>
            </a:r>
          </a:p>
        </p:txBody>
      </p:sp>
    </p:spTree>
    <p:extLst>
      <p:ext uri="{BB962C8B-B14F-4D97-AF65-F5344CB8AC3E}">
        <p14:creationId xmlns:p14="http://schemas.microsoft.com/office/powerpoint/2010/main" val="947618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15228" y="5944925"/>
            <a:ext cx="9321281" cy="415498"/>
          </a:xfrm>
          <a:prstGeom prst="rect">
            <a:avLst/>
          </a:prstGeom>
        </p:spPr>
        <p:txBody>
          <a:bodyPr wrap="square">
            <a:spAutoFit/>
          </a:bodyPr>
          <a:lstStyle/>
          <a:p>
            <a:r>
              <a:rPr lang="en-US" sz="1050" b="1" dirty="0"/>
              <a:t>Source: </a:t>
            </a:r>
            <a:r>
              <a:rPr lang="en-US" sz="1050" dirty="0"/>
              <a:t>U.S. Department of Health and Human Services. </a:t>
            </a:r>
          </a:p>
          <a:p>
            <a:r>
              <a:rPr lang="en-US" sz="1050" i="1" dirty="0"/>
              <a:t>E-Cigarette Use Among Youth and Young Adults: A Report of the Surgeon General—Executive Summary</a:t>
            </a:r>
            <a:r>
              <a:rPr lang="en-US" sz="1050" dirty="0"/>
              <a:t>.</a:t>
            </a:r>
          </a:p>
        </p:txBody>
      </p:sp>
      <p:grpSp>
        <p:nvGrpSpPr>
          <p:cNvPr id="6" name="Group 5" descr="Pack of 4 JUUL pod refills."/>
          <p:cNvGrpSpPr/>
          <p:nvPr/>
        </p:nvGrpSpPr>
        <p:grpSpPr>
          <a:xfrm>
            <a:off x="1944191" y="2259692"/>
            <a:ext cx="8582484" cy="3582898"/>
            <a:chOff x="1944191" y="2259692"/>
            <a:chExt cx="8582484" cy="3582898"/>
          </a:xfrm>
        </p:grpSpPr>
        <p:pic>
          <p:nvPicPr>
            <p:cNvPr id="3" name="Content Placeholder 3"/>
            <p:cNvPicPr>
              <a:picLocks noChangeAspect="1"/>
            </p:cNvPicPr>
            <p:nvPr/>
          </p:nvPicPr>
          <p:blipFill rotWithShape="1">
            <a:blip r:embed="rId3"/>
            <a:srcRect l="49261" t="10084" r="4094" b="20330"/>
            <a:stretch/>
          </p:blipFill>
          <p:spPr>
            <a:xfrm>
              <a:off x="1944191" y="3401750"/>
              <a:ext cx="4105324" cy="1569288"/>
            </a:xfrm>
            <a:prstGeom prst="rect">
              <a:avLst/>
            </a:prstGeom>
            <a:ln w="127000" cap="sq">
              <a:solidFill>
                <a:srgbClr val="000000"/>
              </a:solidFill>
              <a:miter lim="800000"/>
            </a:ln>
            <a:effectLst/>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55488" t="17548" r="13968" b="15657"/>
            <a:stretch/>
          </p:blipFill>
          <p:spPr>
            <a:xfrm>
              <a:off x="6752268" y="2259692"/>
              <a:ext cx="3774407" cy="3582898"/>
            </a:xfrm>
            <a:prstGeom prst="rect">
              <a:avLst/>
            </a:prstGeom>
          </p:spPr>
        </p:pic>
      </p:grpSp>
      <p:sp>
        <p:nvSpPr>
          <p:cNvPr id="2" name="Title 1"/>
          <p:cNvSpPr>
            <a:spLocks noGrp="1"/>
          </p:cNvSpPr>
          <p:nvPr>
            <p:ph type="title"/>
          </p:nvPr>
        </p:nvSpPr>
        <p:spPr>
          <a:xfrm>
            <a:off x="541287" y="595819"/>
            <a:ext cx="9652879" cy="1224429"/>
          </a:xfrm>
        </p:spPr>
        <p:txBody>
          <a:bodyPr>
            <a:normAutofit/>
          </a:bodyPr>
          <a:lstStyle/>
          <a:p>
            <a:r>
              <a:rPr lang="en-US" sz="3800" dirty="0"/>
              <a:t>USE OF FLAVORS IS PROMINENT AMONG YOUTH</a:t>
            </a:r>
          </a:p>
        </p:txBody>
      </p:sp>
    </p:spTree>
    <p:extLst>
      <p:ext uri="{BB962C8B-B14F-4D97-AF65-F5344CB8AC3E}">
        <p14:creationId xmlns:p14="http://schemas.microsoft.com/office/powerpoint/2010/main" val="27384399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4. What can you do about it?"/>
          <p:cNvGrpSpPr/>
          <p:nvPr/>
        </p:nvGrpSpPr>
        <p:grpSpPr>
          <a:xfrm>
            <a:off x="2428568" y="857478"/>
            <a:ext cx="7472496" cy="5430579"/>
            <a:chOff x="2428568" y="857478"/>
            <a:chExt cx="7472496" cy="5430579"/>
          </a:xfrm>
        </p:grpSpPr>
        <p:pic>
          <p:nvPicPr>
            <p:cNvPr id="3" name="Content Placeholder 5"/>
            <p:cNvPicPr>
              <a:picLocks noChangeAspect="1"/>
            </p:cNvPicPr>
            <p:nvPr/>
          </p:nvPicPr>
          <p:blipFill rotWithShape="1">
            <a:blip r:embed="rId3"/>
            <a:srcRect l="17468" t="14940" r="2354" b="917"/>
            <a:stretch/>
          </p:blipFill>
          <p:spPr>
            <a:xfrm>
              <a:off x="3504123" y="2306638"/>
              <a:ext cx="3719042" cy="1333500"/>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3538880" y="3569654"/>
              <a:ext cx="3670400" cy="1398586"/>
            </a:xfrm>
            <a:prstGeom prst="rect">
              <a:avLst/>
            </a:prstGeom>
          </p:spPr>
        </p:pic>
        <p:pic>
          <p:nvPicPr>
            <p:cNvPr id="5" name="Picture 4"/>
            <p:cNvPicPr>
              <a:picLocks noChangeAspect="1"/>
            </p:cNvPicPr>
            <p:nvPr/>
          </p:nvPicPr>
          <p:blipFill rotWithShape="1">
            <a:blip r:embed="rId6"/>
            <a:srcRect l="34200"/>
            <a:stretch/>
          </p:blipFill>
          <p:spPr>
            <a:xfrm>
              <a:off x="3561228" y="4955871"/>
              <a:ext cx="3582521" cy="1264590"/>
            </a:xfrm>
            <a:prstGeom prst="rect">
              <a:avLst/>
            </a:prstGeom>
          </p:spPr>
        </p:pic>
        <p:pic>
          <p:nvPicPr>
            <p:cNvPr id="12" name="Picture 11"/>
            <p:cNvPicPr>
              <a:picLocks noChangeAspect="1"/>
            </p:cNvPicPr>
            <p:nvPr/>
          </p:nvPicPr>
          <p:blipFill rotWithShape="1">
            <a:blip r:embed="rId7"/>
            <a:srcRect t="9715" b="11063"/>
            <a:stretch/>
          </p:blipFill>
          <p:spPr>
            <a:xfrm>
              <a:off x="4037162" y="985985"/>
              <a:ext cx="2430531" cy="1231592"/>
            </a:xfrm>
            <a:prstGeom prst="rect">
              <a:avLst/>
            </a:prstGeom>
          </p:spPr>
        </p:pic>
        <p:sp>
          <p:nvSpPr>
            <p:cNvPr id="6" name="Rectangle 5"/>
            <p:cNvSpPr/>
            <p:nvPr/>
          </p:nvSpPr>
          <p:spPr>
            <a:xfrm>
              <a:off x="7086600" y="930275"/>
              <a:ext cx="2514600" cy="5343525"/>
            </a:xfrm>
            <a:prstGeom prst="rect">
              <a:avLst/>
            </a:prstGeom>
            <a:solidFill>
              <a:srgbClr val="122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495550" y="930275"/>
              <a:ext cx="1076325" cy="5343525"/>
            </a:xfrm>
            <a:prstGeom prst="rect">
              <a:avLst/>
            </a:prstGeom>
            <a:solidFill>
              <a:srgbClr val="122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495550" y="4956810"/>
              <a:ext cx="1076325" cy="132620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7086600" y="4908550"/>
              <a:ext cx="2514600" cy="134906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2004F12-DCB5-47B6-A026-72E3239C721D}"/>
                </a:ext>
              </a:extLst>
            </p:cNvPr>
            <p:cNvSpPr txBox="1"/>
            <p:nvPr/>
          </p:nvSpPr>
          <p:spPr>
            <a:xfrm>
              <a:off x="7283386" y="2252553"/>
              <a:ext cx="2216214" cy="1375901"/>
            </a:xfrm>
            <a:prstGeom prst="rect">
              <a:avLst/>
            </a:prstGeom>
            <a:noFill/>
            <a:ln>
              <a:noFill/>
            </a:ln>
          </p:spPr>
          <p:txBody>
            <a:bodyPr wrap="square" rtlCol="0" anchor="ctr" anchorCtr="0">
              <a:noAutofit/>
            </a:bodyPr>
            <a:lstStyle/>
            <a:p>
              <a:pPr>
                <a:defRPr/>
              </a:pPr>
              <a:r>
                <a:rPr lang="en-US" sz="2250" dirty="0">
                  <a:solidFill>
                    <a:prstClr val="white"/>
                  </a:solidFill>
                  <a:latin typeface="Rockwell" panose="02060603020205020403" pitchFamily="18" charset="0"/>
                </a:rPr>
                <a:t>What Are The Health Risks?</a:t>
              </a:r>
            </a:p>
          </p:txBody>
        </p:sp>
        <p:sp>
          <p:nvSpPr>
            <p:cNvPr id="9" name="TextBox 8">
              <a:extLst>
                <a:ext uri="{FF2B5EF4-FFF2-40B4-BE49-F238E27FC236}">
                  <a16:creationId xmlns:a16="http://schemas.microsoft.com/office/drawing/2014/main" id="{82004F12-DCB5-47B6-A026-72E3239C721D}"/>
                </a:ext>
              </a:extLst>
            </p:cNvPr>
            <p:cNvSpPr txBox="1"/>
            <p:nvPr/>
          </p:nvSpPr>
          <p:spPr>
            <a:xfrm>
              <a:off x="7283386" y="3600514"/>
              <a:ext cx="2279714" cy="1318766"/>
            </a:xfrm>
            <a:prstGeom prst="rect">
              <a:avLst/>
            </a:prstGeom>
            <a:noFill/>
            <a:ln>
              <a:noFill/>
            </a:ln>
          </p:spPr>
          <p:txBody>
            <a:bodyPr wrap="square" rtlCol="0" anchor="ctr" anchorCtr="0">
              <a:noAutofit/>
            </a:bodyPr>
            <a:lstStyle/>
            <a:p>
              <a:pPr>
                <a:defRPr/>
              </a:pPr>
              <a:r>
                <a:rPr lang="en-US" sz="2250" dirty="0">
                  <a:solidFill>
                    <a:prstClr val="white"/>
                  </a:solidFill>
                  <a:latin typeface="Rockwell" panose="02060603020205020403" pitchFamily="18" charset="0"/>
                </a:rPr>
                <a:t>What Leads </a:t>
              </a:r>
            </a:p>
            <a:p>
              <a:pPr>
                <a:defRPr/>
              </a:pPr>
              <a:r>
                <a:rPr lang="en-US" sz="2250" dirty="0">
                  <a:solidFill>
                    <a:prstClr val="white"/>
                  </a:solidFill>
                  <a:latin typeface="Rockwell" panose="02060603020205020403" pitchFamily="18" charset="0"/>
                </a:rPr>
                <a:t>To E-cigarette Use?</a:t>
              </a:r>
            </a:p>
          </p:txBody>
        </p:sp>
        <p:sp>
          <p:nvSpPr>
            <p:cNvPr id="10" name="TextBox 9">
              <a:extLst>
                <a:ext uri="{FF2B5EF4-FFF2-40B4-BE49-F238E27FC236}">
                  <a16:creationId xmlns:a16="http://schemas.microsoft.com/office/drawing/2014/main" id="{82004F12-DCB5-47B6-A026-72E3239C721D}"/>
                </a:ext>
              </a:extLst>
            </p:cNvPr>
            <p:cNvSpPr txBox="1"/>
            <p:nvPr/>
          </p:nvSpPr>
          <p:spPr>
            <a:xfrm>
              <a:off x="7283386" y="4966443"/>
              <a:ext cx="2216214" cy="1236519"/>
            </a:xfrm>
            <a:prstGeom prst="rect">
              <a:avLst/>
            </a:prstGeom>
            <a:noFill/>
            <a:ln>
              <a:noFill/>
            </a:ln>
          </p:spPr>
          <p:txBody>
            <a:bodyPr wrap="square" rtlCol="0" anchor="ctr" anchorCtr="0">
              <a:noAutofit/>
            </a:bodyPr>
            <a:lstStyle/>
            <a:p>
              <a:pPr>
                <a:defRPr/>
              </a:pPr>
              <a:r>
                <a:rPr lang="en-US" sz="2250" dirty="0">
                  <a:solidFill>
                    <a:prstClr val="white"/>
                  </a:solidFill>
                  <a:latin typeface="Rockwell" panose="02060603020205020403" pitchFamily="18" charset="0"/>
                </a:rPr>
                <a:t>What Can You Do About It?</a:t>
              </a:r>
            </a:p>
          </p:txBody>
        </p:sp>
        <p:pic>
          <p:nvPicPr>
            <p:cNvPr id="14" name="Picture 13"/>
            <p:cNvPicPr>
              <a:picLocks noChangeAspect="1"/>
            </p:cNvPicPr>
            <p:nvPr/>
          </p:nvPicPr>
          <p:blipFill>
            <a:blip r:embed="rId8"/>
            <a:stretch>
              <a:fillRect/>
            </a:stretch>
          </p:blipFill>
          <p:spPr>
            <a:xfrm>
              <a:off x="2438400" y="3568309"/>
              <a:ext cx="7462664" cy="64078"/>
            </a:xfrm>
            <a:prstGeom prst="rect">
              <a:avLst/>
            </a:prstGeom>
          </p:spPr>
        </p:pic>
        <p:pic>
          <p:nvPicPr>
            <p:cNvPr id="15" name="Picture 14"/>
            <p:cNvPicPr>
              <a:picLocks noChangeAspect="1"/>
            </p:cNvPicPr>
            <p:nvPr/>
          </p:nvPicPr>
          <p:blipFill>
            <a:blip r:embed="rId8"/>
            <a:stretch>
              <a:fillRect/>
            </a:stretch>
          </p:blipFill>
          <p:spPr>
            <a:xfrm>
              <a:off x="2438400" y="4896143"/>
              <a:ext cx="7462664" cy="64078"/>
            </a:xfrm>
            <a:prstGeom prst="rect">
              <a:avLst/>
            </a:prstGeom>
          </p:spPr>
        </p:pic>
        <p:pic>
          <p:nvPicPr>
            <p:cNvPr id="16" name="Picture 15"/>
            <p:cNvPicPr>
              <a:picLocks noChangeAspect="1"/>
            </p:cNvPicPr>
            <p:nvPr/>
          </p:nvPicPr>
          <p:blipFill>
            <a:blip r:embed="rId8"/>
            <a:stretch>
              <a:fillRect/>
            </a:stretch>
          </p:blipFill>
          <p:spPr>
            <a:xfrm>
              <a:off x="2438400" y="6223979"/>
              <a:ext cx="7462664" cy="64078"/>
            </a:xfrm>
            <a:prstGeom prst="rect">
              <a:avLst/>
            </a:prstGeom>
          </p:spPr>
        </p:pic>
        <p:pic>
          <p:nvPicPr>
            <p:cNvPr id="17" name="Picture 16"/>
            <p:cNvPicPr>
              <a:picLocks noChangeAspect="1"/>
            </p:cNvPicPr>
            <p:nvPr/>
          </p:nvPicPr>
          <p:blipFill>
            <a:blip r:embed="rId8"/>
            <a:stretch>
              <a:fillRect/>
            </a:stretch>
          </p:blipFill>
          <p:spPr>
            <a:xfrm>
              <a:off x="2428568" y="912641"/>
              <a:ext cx="7462664" cy="64078"/>
            </a:xfrm>
            <a:prstGeom prst="rect">
              <a:avLst/>
            </a:prstGeom>
          </p:spPr>
        </p:pic>
        <p:sp>
          <p:nvSpPr>
            <p:cNvPr id="18" name="Rectangle 17"/>
            <p:cNvSpPr/>
            <p:nvPr/>
          </p:nvSpPr>
          <p:spPr>
            <a:xfrm>
              <a:off x="2489703" y="2303781"/>
              <a:ext cx="1038357" cy="1264920"/>
            </a:xfrm>
            <a:prstGeom prst="rect">
              <a:avLst/>
            </a:prstGeom>
          </p:spPr>
          <p:txBody>
            <a:bodyPr wrap="square" anchor="ctr" anchorCtr="0">
              <a:noAutofit/>
            </a:bodyPr>
            <a:lstStyle/>
            <a:p>
              <a:pPr algn="ctr">
                <a:defRPr/>
              </a:pPr>
              <a:r>
                <a:rPr lang="en-US" sz="8800">
                  <a:solidFill>
                    <a:prstClr val="white"/>
                  </a:solidFill>
                  <a:latin typeface="Tw Cen MT" panose="020B0602020104020603" pitchFamily="34" charset="0"/>
                </a:rPr>
                <a:t>2</a:t>
              </a:r>
              <a:endParaRPr lang="en-US" sz="8800" b="1" dirty="0">
                <a:solidFill>
                  <a:prstClr val="white"/>
                </a:solidFill>
                <a:latin typeface="Tw Cen MT" panose="020B0602020104020603" pitchFamily="34" charset="0"/>
              </a:endParaRPr>
            </a:p>
          </p:txBody>
        </p:sp>
        <p:sp>
          <p:nvSpPr>
            <p:cNvPr id="19" name="Rectangle 18"/>
            <p:cNvSpPr/>
            <p:nvPr/>
          </p:nvSpPr>
          <p:spPr>
            <a:xfrm>
              <a:off x="2489703" y="3637281"/>
              <a:ext cx="1038357" cy="1264920"/>
            </a:xfrm>
            <a:prstGeom prst="rect">
              <a:avLst/>
            </a:prstGeom>
          </p:spPr>
          <p:txBody>
            <a:bodyPr wrap="square" anchor="ctr" anchorCtr="0">
              <a:noAutofit/>
            </a:bodyPr>
            <a:lstStyle/>
            <a:p>
              <a:pPr algn="ctr">
                <a:defRPr/>
              </a:pPr>
              <a:r>
                <a:rPr lang="en-US" sz="8800">
                  <a:solidFill>
                    <a:prstClr val="white"/>
                  </a:solidFill>
                  <a:latin typeface="Tw Cen MT" panose="020B0602020104020603" pitchFamily="34" charset="0"/>
                </a:rPr>
                <a:t>3</a:t>
              </a:r>
              <a:endParaRPr lang="en-US" sz="8800" b="1" dirty="0">
                <a:solidFill>
                  <a:prstClr val="white"/>
                </a:solidFill>
                <a:latin typeface="Tw Cen MT" panose="020B0602020104020603" pitchFamily="34" charset="0"/>
              </a:endParaRPr>
            </a:p>
          </p:txBody>
        </p:sp>
        <p:sp>
          <p:nvSpPr>
            <p:cNvPr id="20" name="Rectangle 19"/>
            <p:cNvSpPr/>
            <p:nvPr/>
          </p:nvSpPr>
          <p:spPr>
            <a:xfrm>
              <a:off x="2489703" y="4959350"/>
              <a:ext cx="1038357" cy="1268731"/>
            </a:xfrm>
            <a:prstGeom prst="rect">
              <a:avLst/>
            </a:prstGeom>
          </p:spPr>
          <p:txBody>
            <a:bodyPr wrap="square" anchor="ctr" anchorCtr="0">
              <a:noAutofit/>
            </a:bodyPr>
            <a:lstStyle/>
            <a:p>
              <a:pPr algn="ctr">
                <a:defRPr/>
              </a:pPr>
              <a:r>
                <a:rPr lang="en-US" sz="8800">
                  <a:solidFill>
                    <a:prstClr val="white"/>
                  </a:solidFill>
                  <a:latin typeface="Tw Cen MT" panose="020B0602020104020603" pitchFamily="34" charset="0"/>
                </a:rPr>
                <a:t>4</a:t>
              </a:r>
              <a:endParaRPr lang="en-US" sz="8800" b="1" dirty="0">
                <a:solidFill>
                  <a:prstClr val="white"/>
                </a:solidFill>
                <a:latin typeface="Tw Cen MT" panose="020B0602020104020603" pitchFamily="34" charset="0"/>
              </a:endParaRPr>
            </a:p>
          </p:txBody>
        </p:sp>
        <p:sp>
          <p:nvSpPr>
            <p:cNvPr id="22" name="Rectangle 21"/>
            <p:cNvSpPr/>
            <p:nvPr/>
          </p:nvSpPr>
          <p:spPr>
            <a:xfrm>
              <a:off x="2489703" y="932181"/>
              <a:ext cx="1038357" cy="1310639"/>
            </a:xfrm>
            <a:prstGeom prst="rect">
              <a:avLst/>
            </a:prstGeom>
          </p:spPr>
          <p:txBody>
            <a:bodyPr wrap="square" anchor="ctr" anchorCtr="0">
              <a:noAutofit/>
            </a:bodyPr>
            <a:lstStyle/>
            <a:p>
              <a:pPr algn="ctr">
                <a:defRPr/>
              </a:pPr>
              <a:r>
                <a:rPr lang="en-US" sz="8800">
                  <a:solidFill>
                    <a:prstClr val="white"/>
                  </a:solidFill>
                  <a:latin typeface="Tw Cen MT" panose="020B0602020104020603" pitchFamily="34" charset="0"/>
                </a:rPr>
                <a:t>1</a:t>
              </a:r>
              <a:endParaRPr lang="en-US" sz="8800" b="1" dirty="0">
                <a:solidFill>
                  <a:prstClr val="white"/>
                </a:solidFill>
                <a:latin typeface="Tw Cen MT" panose="020B0602020104020603" pitchFamily="34" charset="0"/>
              </a:endParaRPr>
            </a:p>
          </p:txBody>
        </p:sp>
        <p:cxnSp>
          <p:nvCxnSpPr>
            <p:cNvPr id="23" name="Straight Connector 22">
              <a:extLst>
                <a:ext uri="{FF2B5EF4-FFF2-40B4-BE49-F238E27FC236}">
                  <a16:creationId xmlns:a16="http://schemas.microsoft.com/office/drawing/2014/main" id="{8381533E-5BD2-45A2-A18C-9D2400A79E7E}"/>
                </a:ext>
              </a:extLst>
            </p:cNvPr>
            <p:cNvCxnSpPr/>
            <p:nvPr/>
          </p:nvCxnSpPr>
          <p:spPr>
            <a:xfrm flipH="1">
              <a:off x="3557024" y="857478"/>
              <a:ext cx="5956" cy="5384367"/>
            </a:xfrm>
            <a:prstGeom prst="line">
              <a:avLst/>
            </a:prstGeom>
            <a:ln w="82550">
              <a:solidFill>
                <a:schemeClr val="bg1"/>
              </a:solidFill>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a:blip r:embed="rId8"/>
            <a:stretch>
              <a:fillRect/>
            </a:stretch>
          </p:blipFill>
          <p:spPr>
            <a:xfrm>
              <a:off x="2438400" y="2240475"/>
              <a:ext cx="7462664" cy="64078"/>
            </a:xfrm>
            <a:prstGeom prst="rect">
              <a:avLst/>
            </a:prstGeom>
          </p:spPr>
        </p:pic>
        <p:cxnSp>
          <p:nvCxnSpPr>
            <p:cNvPr id="26" name="Straight Connector 25">
              <a:extLst>
                <a:ext uri="{FF2B5EF4-FFF2-40B4-BE49-F238E27FC236}">
                  <a16:creationId xmlns:a16="http://schemas.microsoft.com/office/drawing/2014/main" id="{8381533E-5BD2-45A2-A18C-9D2400A79E7E}"/>
                </a:ext>
              </a:extLst>
            </p:cNvPr>
            <p:cNvCxnSpPr/>
            <p:nvPr/>
          </p:nvCxnSpPr>
          <p:spPr>
            <a:xfrm flipH="1">
              <a:off x="7086600" y="857478"/>
              <a:ext cx="5956" cy="5384367"/>
            </a:xfrm>
            <a:prstGeom prst="line">
              <a:avLst/>
            </a:prstGeom>
            <a:ln w="825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82004F12-DCB5-47B6-A026-72E3239C721D}"/>
                </a:ext>
              </a:extLst>
            </p:cNvPr>
            <p:cNvSpPr txBox="1"/>
            <p:nvPr/>
          </p:nvSpPr>
          <p:spPr>
            <a:xfrm>
              <a:off x="7283386" y="990601"/>
              <a:ext cx="2238396" cy="1211153"/>
            </a:xfrm>
            <a:prstGeom prst="rect">
              <a:avLst/>
            </a:prstGeom>
            <a:noFill/>
            <a:ln>
              <a:noFill/>
            </a:ln>
          </p:spPr>
          <p:txBody>
            <a:bodyPr wrap="square" rtlCol="0" anchor="ctr" anchorCtr="0">
              <a:noAutofit/>
            </a:bodyPr>
            <a:lstStyle/>
            <a:p>
              <a:pPr>
                <a:defRPr/>
              </a:pPr>
              <a:r>
                <a:rPr lang="en-US" sz="2250" dirty="0">
                  <a:solidFill>
                    <a:prstClr val="white"/>
                  </a:solidFill>
                  <a:latin typeface="Rockwell" panose="02060603020205020403" pitchFamily="18" charset="0"/>
                </a:rPr>
                <a:t>What </a:t>
              </a:r>
              <a:r>
                <a:rPr lang="en-US" sz="2250">
                  <a:solidFill>
                    <a:prstClr val="white"/>
                  </a:solidFill>
                  <a:latin typeface="Rockwell" panose="02060603020205020403" pitchFamily="18" charset="0"/>
                </a:rPr>
                <a:t>Are    </a:t>
              </a:r>
              <a:br>
                <a:rPr lang="en-US" sz="2250">
                  <a:solidFill>
                    <a:prstClr val="white"/>
                  </a:solidFill>
                  <a:latin typeface="Rockwell" panose="02060603020205020403" pitchFamily="18" charset="0"/>
                </a:rPr>
              </a:br>
              <a:r>
                <a:rPr lang="en-US" sz="2250">
                  <a:solidFill>
                    <a:prstClr val="white"/>
                  </a:solidFill>
                  <a:latin typeface="Rockwell" panose="02060603020205020403" pitchFamily="18" charset="0"/>
                </a:rPr>
                <a:t>E-cigarettes</a:t>
              </a:r>
              <a:r>
                <a:rPr lang="en-US" sz="2250" dirty="0">
                  <a:solidFill>
                    <a:prstClr val="white"/>
                  </a:solidFill>
                  <a:latin typeface="Rockwell" panose="02060603020205020403" pitchFamily="18" charset="0"/>
                </a:rPr>
                <a:t>?</a:t>
              </a:r>
            </a:p>
          </p:txBody>
        </p:sp>
      </p:grpSp>
      <p:sp>
        <p:nvSpPr>
          <p:cNvPr id="7" name="Title 6"/>
          <p:cNvSpPr>
            <a:spLocks noGrp="1"/>
          </p:cNvSpPr>
          <p:nvPr>
            <p:ph type="title" idx="4294967295"/>
          </p:nvPr>
        </p:nvSpPr>
        <p:spPr/>
        <p:txBody>
          <a:bodyPr/>
          <a:lstStyle/>
          <a:p>
            <a:r>
              <a:rPr lang="en-US" dirty="0"/>
              <a:t>Topics</a:t>
            </a:r>
            <a:r>
              <a:rPr lang="en-US" baseline="0" dirty="0"/>
              <a:t> 4</a:t>
            </a:r>
            <a:endParaRPr lang="en-US" dirty="0"/>
          </a:p>
        </p:txBody>
      </p:sp>
    </p:spTree>
    <p:extLst>
      <p:ext uri="{BB962C8B-B14F-4D97-AF65-F5344CB8AC3E}">
        <p14:creationId xmlns:p14="http://schemas.microsoft.com/office/powerpoint/2010/main" val="19840245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3" y="584515"/>
            <a:ext cx="11029616" cy="988332"/>
          </a:xfrm>
        </p:spPr>
        <p:txBody>
          <a:bodyPr>
            <a:normAutofit/>
          </a:bodyPr>
          <a:lstStyle/>
          <a:p>
            <a:r>
              <a:rPr lang="en-US" sz="4800" dirty="0"/>
              <a:t>BE TOBACCO FREE!</a:t>
            </a:r>
          </a:p>
        </p:txBody>
      </p:sp>
      <p:sp>
        <p:nvSpPr>
          <p:cNvPr id="3" name="Content Placeholder 2"/>
          <p:cNvSpPr>
            <a:spLocks noGrp="1"/>
          </p:cNvSpPr>
          <p:nvPr>
            <p:ph sz="half" idx="1"/>
          </p:nvPr>
        </p:nvSpPr>
        <p:spPr>
          <a:xfrm>
            <a:off x="1333871" y="5095875"/>
            <a:ext cx="2743200" cy="1762125"/>
          </a:xfrm>
        </p:spPr>
        <p:txBody>
          <a:bodyPr>
            <a:normAutofit/>
          </a:bodyPr>
          <a:lstStyle/>
          <a:p>
            <a:pPr marL="0" indent="0" algn="ctr">
              <a:buNone/>
            </a:pPr>
            <a:r>
              <a:rPr lang="en-US" sz="1800" dirty="0">
                <a:latin typeface="Calibri" panose="020F0502020204030204" pitchFamily="34" charset="0"/>
                <a:cs typeface="Calibri" panose="020F0502020204030204" pitchFamily="34" charset="0"/>
              </a:rPr>
              <a:t>Download the “This is quitting” app from Truth Initiative</a:t>
            </a:r>
          </a:p>
          <a:p>
            <a:pPr marL="0" indent="0" algn="ctr">
              <a:buNone/>
            </a:pPr>
            <a:endParaRPr lang="en-US" sz="1600" dirty="0"/>
          </a:p>
        </p:txBody>
      </p:sp>
      <p:grpSp>
        <p:nvGrpSpPr>
          <p:cNvPr id="24" name="Group 23" descr="Slide divided into three sections. On the left, the header is “This is quitting app” and there is an image of the app from the app store. Instructions beneath the app image read “Download the “This is quitting” app from Truth Initiative. In the middle, the header “Teen apps” and there is an image of a person with painted fingernails using a smartphone. Under the image are the instructions, “Use the “quitSTART” app or “Smokefree TXT” for Teens from smokefree teen. On the right, the header is, “Ask for help” and includes a CDC social media image that reads “Your changes of quitting are better if you don’t do it alone.” Text underneath slide says “Ask for help from family, friends, healthcare providers, and/or counselors; don’t give up; and make a quit plan.”"/>
          <p:cNvGrpSpPr/>
          <p:nvPr/>
        </p:nvGrpSpPr>
        <p:grpSpPr>
          <a:xfrm>
            <a:off x="1223523" y="2094177"/>
            <a:ext cx="9708002" cy="2954073"/>
            <a:chOff x="1223523" y="2094177"/>
            <a:chExt cx="9708002" cy="2954073"/>
          </a:xfrm>
        </p:grpSpPr>
        <p:grpSp>
          <p:nvGrpSpPr>
            <p:cNvPr id="23" name="Group 22"/>
            <p:cNvGrpSpPr/>
            <p:nvPr/>
          </p:nvGrpSpPr>
          <p:grpSpPr>
            <a:xfrm>
              <a:off x="1223523" y="2094177"/>
              <a:ext cx="2958812" cy="2954073"/>
              <a:chOff x="1223523" y="2094177"/>
              <a:chExt cx="2958812" cy="2954073"/>
            </a:xfrm>
          </p:grpSpPr>
          <p:sp>
            <p:nvSpPr>
              <p:cNvPr id="5" name="Rectangle 4"/>
              <p:cNvSpPr/>
              <p:nvPr/>
            </p:nvSpPr>
            <p:spPr>
              <a:xfrm>
                <a:off x="1223523" y="2516679"/>
                <a:ext cx="2958812" cy="2531571"/>
              </a:xfrm>
              <a:prstGeom prst="rect">
                <a:avLst/>
              </a:prstGeom>
              <a:blipFill rotWithShape="1">
                <a:blip r:embed="rId3"/>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grpSp>
            <p:nvGrpSpPr>
              <p:cNvPr id="6" name="Group 5"/>
              <p:cNvGrpSpPr/>
              <p:nvPr/>
            </p:nvGrpSpPr>
            <p:grpSpPr>
              <a:xfrm>
                <a:off x="1333871" y="2094177"/>
                <a:ext cx="2743200" cy="434906"/>
                <a:chOff x="697141" y="0"/>
                <a:chExt cx="2174531" cy="434906"/>
              </a:xfrm>
            </p:grpSpPr>
            <p:sp>
              <p:nvSpPr>
                <p:cNvPr id="15" name="Rectangle 14"/>
                <p:cNvSpPr/>
                <p:nvPr/>
              </p:nvSpPr>
              <p:spPr>
                <a:xfrm>
                  <a:off x="697141" y="0"/>
                  <a:ext cx="2174531" cy="434906"/>
                </a:xfrm>
                <a:prstGeom prst="rect">
                  <a:avLst/>
                </a:prstGeom>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Rectangle 15"/>
                <p:cNvSpPr/>
                <p:nvPr/>
              </p:nvSpPr>
              <p:spPr>
                <a:xfrm>
                  <a:off x="697141" y="0"/>
                  <a:ext cx="2174531" cy="434906"/>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n-US" sz="1800" kern="1200" dirty="0"/>
                    <a:t>“This is quitting” app</a:t>
                  </a:r>
                </a:p>
              </p:txBody>
            </p:sp>
          </p:grpSp>
        </p:grpSp>
        <p:grpSp>
          <p:nvGrpSpPr>
            <p:cNvPr id="22" name="Group 21"/>
            <p:cNvGrpSpPr/>
            <p:nvPr/>
          </p:nvGrpSpPr>
          <p:grpSpPr>
            <a:xfrm>
              <a:off x="4752336" y="2094177"/>
              <a:ext cx="2748773" cy="2886420"/>
              <a:chOff x="4752336" y="2094177"/>
              <a:chExt cx="2748773" cy="2886420"/>
            </a:xfrm>
          </p:grpSpPr>
          <p:sp>
            <p:nvSpPr>
              <p:cNvPr id="7" name="Rectangle 6"/>
              <p:cNvSpPr/>
              <p:nvPr/>
            </p:nvSpPr>
            <p:spPr>
              <a:xfrm>
                <a:off x="4752336" y="2619375"/>
                <a:ext cx="2743200" cy="2361222"/>
              </a:xfrm>
              <a:prstGeom prst="rect">
                <a:avLst/>
              </a:prstGeom>
              <a:blipFill rotWithShape="1">
                <a:blip r:embed="rId4"/>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grpSp>
            <p:nvGrpSpPr>
              <p:cNvPr id="8" name="Group 7"/>
              <p:cNvGrpSpPr/>
              <p:nvPr/>
            </p:nvGrpSpPr>
            <p:grpSpPr>
              <a:xfrm>
                <a:off x="4757909" y="2094177"/>
                <a:ext cx="2743200" cy="434906"/>
                <a:chOff x="3311554" y="0"/>
                <a:chExt cx="2174531" cy="434906"/>
              </a:xfrm>
            </p:grpSpPr>
            <p:sp>
              <p:nvSpPr>
                <p:cNvPr id="13" name="Rectangle 12"/>
                <p:cNvSpPr/>
                <p:nvPr/>
              </p:nvSpPr>
              <p:spPr>
                <a:xfrm>
                  <a:off x="3311554" y="0"/>
                  <a:ext cx="2174531" cy="434906"/>
                </a:xfrm>
                <a:prstGeom prst="rect">
                  <a:avLst/>
                </a:prstGeom>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Rectangle 13"/>
                <p:cNvSpPr/>
                <p:nvPr/>
              </p:nvSpPr>
              <p:spPr>
                <a:xfrm>
                  <a:off x="3311554" y="0"/>
                  <a:ext cx="2174531" cy="434906"/>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n-US" sz="1800" kern="1200" dirty="0"/>
                    <a:t>Teen apps</a:t>
                  </a:r>
                  <a:endParaRPr lang="en-US" sz="2200" kern="1200" dirty="0"/>
                </a:p>
              </p:txBody>
            </p:sp>
          </p:grpSp>
        </p:grpSp>
        <p:grpSp>
          <p:nvGrpSpPr>
            <p:cNvPr id="21" name="Group 20"/>
            <p:cNvGrpSpPr/>
            <p:nvPr/>
          </p:nvGrpSpPr>
          <p:grpSpPr>
            <a:xfrm>
              <a:off x="8174037" y="2094177"/>
              <a:ext cx="2757488" cy="2905346"/>
              <a:chOff x="8174037" y="2094177"/>
              <a:chExt cx="2757488" cy="2905346"/>
            </a:xfrm>
          </p:grpSpPr>
          <p:sp>
            <p:nvSpPr>
              <p:cNvPr id="9" name="Rectangle 8"/>
              <p:cNvSpPr/>
              <p:nvPr/>
            </p:nvSpPr>
            <p:spPr>
              <a:xfrm>
                <a:off x="8174037" y="2619375"/>
                <a:ext cx="2757488" cy="2380148"/>
              </a:xfrm>
              <a:prstGeom prst="rect">
                <a:avLst/>
              </a:prstGeom>
              <a:blipFill rotWithShape="1">
                <a:blip r:embed="rId5"/>
                <a:srcRect/>
                <a:stretch>
                  <a:fillRect l="-6978" t="-5965" r="-6774" b="-6791"/>
                </a:stretch>
              </a:blipFill>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grpSp>
            <p:nvGrpSpPr>
              <p:cNvPr id="10" name="Group 9"/>
              <p:cNvGrpSpPr/>
              <p:nvPr/>
            </p:nvGrpSpPr>
            <p:grpSpPr>
              <a:xfrm>
                <a:off x="8181947" y="2094177"/>
                <a:ext cx="2743200" cy="434906"/>
                <a:chOff x="5925966" y="0"/>
                <a:chExt cx="2174531" cy="434906"/>
              </a:xfrm>
            </p:grpSpPr>
            <p:sp>
              <p:nvSpPr>
                <p:cNvPr id="11" name="Rectangle 10"/>
                <p:cNvSpPr/>
                <p:nvPr/>
              </p:nvSpPr>
              <p:spPr>
                <a:xfrm>
                  <a:off x="5925966" y="0"/>
                  <a:ext cx="2174531" cy="434906"/>
                </a:xfrm>
                <a:prstGeom prst="rect">
                  <a:avLst/>
                </a:prstGeom>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Rectangle 11"/>
                <p:cNvSpPr/>
                <p:nvPr/>
              </p:nvSpPr>
              <p:spPr>
                <a:xfrm>
                  <a:off x="5925966" y="0"/>
                  <a:ext cx="2174531" cy="434906"/>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n-US" sz="1800" b="0" kern="1200" dirty="0"/>
                    <a:t>Ask for help! </a:t>
                  </a:r>
                </a:p>
              </p:txBody>
            </p:sp>
          </p:grpSp>
        </p:grpSp>
      </p:grpSp>
      <p:sp>
        <p:nvSpPr>
          <p:cNvPr id="17" name="Content Placeholder 2"/>
          <p:cNvSpPr>
            <a:spLocks noGrp="1"/>
          </p:cNvSpPr>
          <p:nvPr>
            <p:ph sz="half" idx="1"/>
          </p:nvPr>
        </p:nvSpPr>
        <p:spPr>
          <a:xfrm>
            <a:off x="4787900" y="5095875"/>
            <a:ext cx="2667000" cy="1762125"/>
          </a:xfrm>
        </p:spPr>
        <p:txBody>
          <a:bodyPr/>
          <a:lstStyle/>
          <a:p>
            <a:pPr marL="0" lvl="0" indent="0" algn="ctr">
              <a:buNone/>
            </a:pPr>
            <a:r>
              <a:rPr lang="en-US" sz="1800" dirty="0">
                <a:latin typeface="Calibri" panose="020F0502020204030204" pitchFamily="34" charset="0"/>
                <a:cs typeface="Calibri" panose="020F0502020204030204" pitchFamily="34" charset="0"/>
              </a:rPr>
              <a:t>Use the “</a:t>
            </a:r>
            <a:r>
              <a:rPr lang="en-US" sz="1800" dirty="0" err="1">
                <a:latin typeface="Calibri" panose="020F0502020204030204" pitchFamily="34" charset="0"/>
                <a:cs typeface="Calibri" panose="020F0502020204030204" pitchFamily="34" charset="0"/>
              </a:rPr>
              <a:t>quitSTART</a:t>
            </a:r>
            <a:r>
              <a:rPr lang="en-US" sz="1800" dirty="0">
                <a:latin typeface="Calibri" panose="020F0502020204030204" pitchFamily="34" charset="0"/>
                <a:cs typeface="Calibri" panose="020F0502020204030204" pitchFamily="34" charset="0"/>
              </a:rPr>
              <a:t>” app or “</a:t>
            </a:r>
            <a:r>
              <a:rPr lang="en-US" sz="1800" dirty="0" err="1">
                <a:latin typeface="Calibri" panose="020F0502020204030204" pitchFamily="34" charset="0"/>
                <a:cs typeface="Calibri" panose="020F0502020204030204" pitchFamily="34" charset="0"/>
              </a:rPr>
              <a:t>Smokefree</a:t>
            </a:r>
            <a:r>
              <a:rPr lang="en-US" sz="1800" dirty="0">
                <a:latin typeface="Calibri" panose="020F0502020204030204" pitchFamily="34" charset="0"/>
                <a:cs typeface="Calibri" panose="020F0502020204030204" pitchFamily="34" charset="0"/>
              </a:rPr>
              <a:t> TXT” for Teens from </a:t>
            </a:r>
            <a:r>
              <a:rPr lang="en-US" sz="1800" dirty="0" err="1">
                <a:latin typeface="Calibri" panose="020F0502020204030204" pitchFamily="34" charset="0"/>
                <a:cs typeface="Calibri" panose="020F0502020204030204" pitchFamily="34" charset="0"/>
              </a:rPr>
              <a:t>smokefree</a:t>
            </a:r>
            <a:r>
              <a:rPr lang="en-US" sz="1800" dirty="0">
                <a:latin typeface="Calibri" panose="020F0502020204030204" pitchFamily="34" charset="0"/>
                <a:cs typeface="Calibri" panose="020F0502020204030204" pitchFamily="34" charset="0"/>
              </a:rPr>
              <a:t> teen</a:t>
            </a:r>
          </a:p>
          <a:p>
            <a:pPr lvl="0"/>
            <a:endParaRPr lang="en-US" dirty="0"/>
          </a:p>
        </p:txBody>
      </p:sp>
      <p:sp>
        <p:nvSpPr>
          <p:cNvPr id="19" name="Content Placeholder 2"/>
          <p:cNvSpPr>
            <a:spLocks noGrp="1"/>
          </p:cNvSpPr>
          <p:nvPr>
            <p:ph sz="half" idx="1"/>
          </p:nvPr>
        </p:nvSpPr>
        <p:spPr>
          <a:xfrm>
            <a:off x="8112123" y="5095875"/>
            <a:ext cx="3498685" cy="1762125"/>
          </a:xfrm>
        </p:spPr>
        <p:txBody>
          <a:bodyPr>
            <a:normAutofit/>
          </a:bodyPr>
          <a:lstStyle/>
          <a:p>
            <a:pPr marL="171450" indent="-171450">
              <a:spcBef>
                <a:spcPts val="0"/>
              </a:spcBef>
              <a:spcAft>
                <a:spcPts val="0"/>
              </a:spcAft>
            </a:pPr>
            <a:r>
              <a:rPr lang="en-US" sz="1800" dirty="0">
                <a:latin typeface="Calibri" panose="020F0502020204030204" pitchFamily="34" charset="0"/>
                <a:cs typeface="Calibri" panose="020F0502020204030204" pitchFamily="34" charset="0"/>
              </a:rPr>
              <a:t>Ask for help from family, friends, healthcare providers, and/or counselors. </a:t>
            </a:r>
          </a:p>
          <a:p>
            <a:pPr marL="171450" indent="-171450">
              <a:spcBef>
                <a:spcPts val="0"/>
              </a:spcBef>
              <a:spcAft>
                <a:spcPts val="0"/>
              </a:spcAft>
            </a:pPr>
            <a:r>
              <a:rPr lang="en-US" sz="1800" dirty="0">
                <a:latin typeface="Calibri" panose="020F0502020204030204" pitchFamily="34" charset="0"/>
                <a:cs typeface="Calibri" panose="020F0502020204030204" pitchFamily="34" charset="0"/>
              </a:rPr>
              <a:t>Don’t give up.</a:t>
            </a:r>
          </a:p>
          <a:p>
            <a:pPr marL="171450" indent="-171450">
              <a:spcBef>
                <a:spcPts val="0"/>
              </a:spcBef>
              <a:spcAft>
                <a:spcPts val="0"/>
              </a:spcAft>
            </a:pPr>
            <a:r>
              <a:rPr lang="en-US" sz="1800" dirty="0">
                <a:latin typeface="Calibri" panose="020F0502020204030204" pitchFamily="34" charset="0"/>
                <a:cs typeface="Calibri" panose="020F0502020204030204" pitchFamily="34" charset="0"/>
              </a:rPr>
              <a:t>Make a quit plan.</a:t>
            </a:r>
          </a:p>
        </p:txBody>
      </p:sp>
    </p:spTree>
    <p:extLst>
      <p:ext uri="{BB962C8B-B14F-4D97-AF65-F5344CB8AC3E}">
        <p14:creationId xmlns:p14="http://schemas.microsoft.com/office/powerpoint/2010/main" val="12527444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96606" y="585820"/>
            <a:ext cx="10598787" cy="920957"/>
          </a:xfrm>
        </p:spPr>
        <p:txBody>
          <a:bodyPr>
            <a:normAutofit/>
          </a:bodyPr>
          <a:lstStyle/>
          <a:p>
            <a:r>
              <a:rPr lang="en-US" sz="3800" dirty="0"/>
              <a:t>AVOID SECONDHAND EXPOSURE</a:t>
            </a:r>
          </a:p>
        </p:txBody>
      </p:sp>
      <p:grpSp>
        <p:nvGrpSpPr>
          <p:cNvPr id="9" name="Group 8" descr="Three photographic images from left to right: 1) a cup of coffee with a spoon and saucer on a table with a sign reading, “No smoking or vaping”; 2) a person walking along a path marked by arrows, with the caption, “Visit tobacco-free locations”; and 3) a street sign that says “Young lungs at play, no smoking or vaping” with an image of a child on a playground swing, and a cigarette and e-cigarette with a red circle with a slash through it. "/>
          <p:cNvGrpSpPr/>
          <p:nvPr/>
        </p:nvGrpSpPr>
        <p:grpSpPr>
          <a:xfrm>
            <a:off x="450144" y="1899138"/>
            <a:ext cx="11283696" cy="4607169"/>
            <a:chOff x="921839" y="2141219"/>
            <a:chExt cx="9064494" cy="3721608"/>
          </a:xfrm>
        </p:grpSpPr>
        <p:pic>
          <p:nvPicPr>
            <p:cNvPr id="6" name="Picture 5"/>
            <p:cNvPicPr>
              <a:picLocks noChangeAspect="1"/>
            </p:cNvPicPr>
            <p:nvPr/>
          </p:nvPicPr>
          <p:blipFill>
            <a:blip r:embed="rId3">
              <a:grayscl/>
            </a:blip>
            <a:stretch>
              <a:fillRect/>
            </a:stretch>
          </p:blipFill>
          <p:spPr>
            <a:xfrm>
              <a:off x="921839" y="2141219"/>
              <a:ext cx="2421490" cy="3721608"/>
            </a:xfrm>
            <a:prstGeom prst="rect">
              <a:avLst/>
            </a:prstGeom>
          </p:spPr>
        </p:pic>
        <p:pic>
          <p:nvPicPr>
            <p:cNvPr id="7" name="Picture 6"/>
            <p:cNvPicPr>
              <a:picLocks noChangeAspect="1"/>
            </p:cNvPicPr>
            <p:nvPr/>
          </p:nvPicPr>
          <p:blipFill rotWithShape="1">
            <a:blip r:embed="rId4"/>
            <a:srcRect l="1861" t="2583" r="2229" b="2501"/>
            <a:stretch/>
          </p:blipFill>
          <p:spPr>
            <a:xfrm>
              <a:off x="3612982" y="2141219"/>
              <a:ext cx="3451860" cy="3718561"/>
            </a:xfrm>
            <a:prstGeom prst="rect">
              <a:avLst/>
            </a:prstGeom>
          </p:spPr>
        </p:pic>
        <p:pic>
          <p:nvPicPr>
            <p:cNvPr id="8" name="Picture 7"/>
            <p:cNvPicPr>
              <a:picLocks noChangeAspect="1"/>
            </p:cNvPicPr>
            <p:nvPr/>
          </p:nvPicPr>
          <p:blipFill rotWithShape="1">
            <a:blip r:embed="rId5"/>
            <a:srcRect b="2088"/>
            <a:stretch/>
          </p:blipFill>
          <p:spPr>
            <a:xfrm>
              <a:off x="7334495" y="2141219"/>
              <a:ext cx="2651838" cy="3721608"/>
            </a:xfrm>
            <a:prstGeom prst="rect">
              <a:avLst/>
            </a:prstGeom>
          </p:spPr>
        </p:pic>
      </p:grpSp>
      <p:pic>
        <p:nvPicPr>
          <p:cNvPr id="10" name="Picture 9"/>
          <p:cNvPicPr>
            <a:picLocks noChangeAspect="1"/>
          </p:cNvPicPr>
          <p:nvPr/>
        </p:nvPicPr>
        <p:blipFill>
          <a:blip r:embed="rId6"/>
          <a:stretch>
            <a:fillRect/>
          </a:stretch>
        </p:blipFill>
        <p:spPr>
          <a:xfrm>
            <a:off x="409575" y="1811829"/>
            <a:ext cx="11430000" cy="98137"/>
          </a:xfrm>
          <a:prstGeom prst="rect">
            <a:avLst/>
          </a:prstGeom>
        </p:spPr>
      </p:pic>
      <p:pic>
        <p:nvPicPr>
          <p:cNvPr id="11" name="Picture 10"/>
          <p:cNvPicPr>
            <a:picLocks noChangeAspect="1"/>
          </p:cNvPicPr>
          <p:nvPr/>
        </p:nvPicPr>
        <p:blipFill>
          <a:blip r:embed="rId6"/>
          <a:stretch>
            <a:fillRect/>
          </a:stretch>
        </p:blipFill>
        <p:spPr>
          <a:xfrm>
            <a:off x="409575" y="6467475"/>
            <a:ext cx="11430000" cy="98137"/>
          </a:xfrm>
          <a:prstGeom prst="rect">
            <a:avLst/>
          </a:prstGeom>
        </p:spPr>
      </p:pic>
    </p:spTree>
    <p:extLst>
      <p:ext uri="{BB962C8B-B14F-4D97-AF65-F5344CB8AC3E}">
        <p14:creationId xmlns:p14="http://schemas.microsoft.com/office/powerpoint/2010/main" val="12592995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5895" y="670281"/>
            <a:ext cx="5520106" cy="1122893"/>
          </a:xfrm>
        </p:spPr>
        <p:txBody>
          <a:bodyPr>
            <a:noAutofit/>
          </a:bodyPr>
          <a:lstStyle/>
          <a:p>
            <a:r>
              <a:rPr lang="en-US" sz="4000" dirty="0"/>
              <a:t>HELP YOUR SCHOOL GO TOBACCO FREE</a:t>
            </a:r>
          </a:p>
        </p:txBody>
      </p:sp>
      <p:grpSp>
        <p:nvGrpSpPr>
          <p:cNvPr id="5" name="Group 4" descr="Two images from left to right: 1) sign that reads, “Smoking is prohibited on campus. Including electronic cigarettes”; 2) a photograph of youth wearing backpacks and reading books together and a caption that reads, “Ensure school is tobacco-free.” "/>
          <p:cNvGrpSpPr/>
          <p:nvPr/>
        </p:nvGrpSpPr>
        <p:grpSpPr>
          <a:xfrm>
            <a:off x="1576661" y="2159679"/>
            <a:ext cx="8489482" cy="4043489"/>
            <a:chOff x="1576661" y="2159679"/>
            <a:chExt cx="8489482" cy="4043489"/>
          </a:xfrm>
        </p:grpSpPr>
        <p:pic>
          <p:nvPicPr>
            <p:cNvPr id="3" name="Picture 2"/>
            <p:cNvPicPr>
              <a:picLocks noChangeAspect="1"/>
            </p:cNvPicPr>
            <p:nvPr/>
          </p:nvPicPr>
          <p:blipFill>
            <a:blip r:embed="rId3"/>
            <a:stretch>
              <a:fillRect/>
            </a:stretch>
          </p:blipFill>
          <p:spPr>
            <a:xfrm>
              <a:off x="6382495" y="2159679"/>
              <a:ext cx="3683648" cy="4043489"/>
            </a:xfrm>
            <a:prstGeom prst="rect">
              <a:avLst/>
            </a:prstGeom>
          </p:spPr>
        </p:pic>
        <p:pic>
          <p:nvPicPr>
            <p:cNvPr id="4" name="Picture 3"/>
            <p:cNvPicPr>
              <a:picLocks noChangeAspect="1"/>
            </p:cNvPicPr>
            <p:nvPr/>
          </p:nvPicPr>
          <p:blipFill>
            <a:blip r:embed="rId4" cstate="print">
              <a:grayscl/>
              <a:extLst>
                <a:ext uri="{28A0092B-C50C-407E-A947-70E740481C1C}">
                  <a14:useLocalDpi xmlns:a14="http://schemas.microsoft.com/office/drawing/2010/main" val="0"/>
                </a:ext>
              </a:extLst>
            </a:blip>
            <a:stretch>
              <a:fillRect/>
            </a:stretch>
          </p:blipFill>
          <p:spPr>
            <a:xfrm>
              <a:off x="1576661" y="2305538"/>
              <a:ext cx="4988714" cy="248412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grpSp>
    </p:spTree>
    <p:extLst>
      <p:ext uri="{BB962C8B-B14F-4D97-AF65-F5344CB8AC3E}">
        <p14:creationId xmlns:p14="http://schemas.microsoft.com/office/powerpoint/2010/main" val="571420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609727" y="4703099"/>
            <a:ext cx="2625504" cy="1795887"/>
          </a:xfrm>
        </p:spPr>
        <p:txBody>
          <a:bodyPr>
            <a:normAutofit fontScale="92500" lnSpcReduction="20000"/>
          </a:bodyPr>
          <a:lstStyle/>
          <a:p>
            <a:pPr marL="0" indent="0">
              <a:buNone/>
            </a:pPr>
            <a:r>
              <a:rPr lang="en-US"/>
              <a:t>Talk with your peers and community leaders about ways you can help educate your community about the dangers of e-cigarettes. </a:t>
            </a:r>
          </a:p>
          <a:p>
            <a:pPr marL="0" indent="0">
              <a:buNone/>
            </a:pPr>
            <a:endParaRPr lang="en-US" dirty="0"/>
          </a:p>
        </p:txBody>
      </p:sp>
      <p:sp>
        <p:nvSpPr>
          <p:cNvPr id="3" name="Title 2"/>
          <p:cNvSpPr>
            <a:spLocks noGrp="1"/>
          </p:cNvSpPr>
          <p:nvPr>
            <p:ph type="title"/>
          </p:nvPr>
        </p:nvSpPr>
        <p:spPr>
          <a:xfrm>
            <a:off x="581192" y="590963"/>
            <a:ext cx="11029616" cy="860933"/>
          </a:xfrm>
        </p:spPr>
        <p:txBody>
          <a:bodyPr>
            <a:normAutofit/>
          </a:bodyPr>
          <a:lstStyle/>
          <a:p>
            <a:r>
              <a:rPr lang="en-US" sz="3200" dirty="0"/>
              <a:t>SPREAD THE WORD &amp; GET INVOLVED!</a:t>
            </a:r>
          </a:p>
        </p:txBody>
      </p:sp>
      <p:grpSp>
        <p:nvGrpSpPr>
          <p:cNvPr id="2" name="Group 1" descr="Three photographic images, left to right: 1) four youth huddled together and looking at a notepad; 2) three students wearing backpacks or saddle bags walking down a hall lined with lockers; and 3) kids at a demonstration holding signs that read, “Make tobacco-history” and show a no smoking image of a cigarette encircled and slashed, captioned “Protecting kids. Saving Lives. Because tobacco has killed enough” and bearing the Campaign for Tobacco-Free Kids log0."/>
          <p:cNvGrpSpPr/>
          <p:nvPr/>
        </p:nvGrpSpPr>
        <p:grpSpPr>
          <a:xfrm>
            <a:off x="1634976" y="1939207"/>
            <a:ext cx="8601225" cy="4586940"/>
            <a:chOff x="1634976" y="1939207"/>
            <a:chExt cx="8601225" cy="4586940"/>
          </a:xfrm>
        </p:grpSpPr>
        <p:sp>
          <p:nvSpPr>
            <p:cNvPr id="5" name="Rectangle 4"/>
            <p:cNvSpPr/>
            <p:nvPr/>
          </p:nvSpPr>
          <p:spPr>
            <a:xfrm>
              <a:off x="1634976" y="1939207"/>
              <a:ext cx="2598967" cy="2598967"/>
            </a:xfrm>
            <a:prstGeom prst="rect">
              <a:avLst/>
            </a:prstGeom>
            <a:blipFill rotWithShape="1">
              <a:blip r:embed="rId3"/>
              <a:stretch>
                <a:fillRect/>
              </a:stretch>
            </a:blipFill>
            <a:ln>
              <a:no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grpSp>
          <p:nvGrpSpPr>
            <p:cNvPr id="19" name="Group 18"/>
            <p:cNvGrpSpPr/>
            <p:nvPr/>
          </p:nvGrpSpPr>
          <p:grpSpPr>
            <a:xfrm>
              <a:off x="4629076" y="1939207"/>
              <a:ext cx="2598967" cy="4586940"/>
              <a:chOff x="4419600" y="1939207"/>
              <a:chExt cx="2598967" cy="4586940"/>
            </a:xfrm>
          </p:grpSpPr>
          <p:sp>
            <p:nvSpPr>
              <p:cNvPr id="6" name="Rectangle 5"/>
              <p:cNvSpPr/>
              <p:nvPr/>
            </p:nvSpPr>
            <p:spPr>
              <a:xfrm>
                <a:off x="4419600" y="1939207"/>
                <a:ext cx="2598967" cy="2598967"/>
              </a:xfrm>
              <a:prstGeom prst="rect">
                <a:avLst/>
              </a:prstGeom>
              <a:blipFill rotWithShape="1">
                <a:blip r:embed="rId4"/>
                <a:stretch>
                  <a:fillRect/>
                </a:stretch>
              </a:blipFill>
              <a:ln>
                <a:no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4" name="Content Placeholder 3"/>
              <p:cNvSpPr txBox="1">
                <a:spLocks/>
              </p:cNvSpPr>
              <p:nvPr/>
            </p:nvSpPr>
            <p:spPr>
              <a:xfrm>
                <a:off x="4476185" y="4730260"/>
                <a:ext cx="2540252" cy="1795887"/>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Arial"/>
                  <a:buChar char="•"/>
                  <a:defRPr sz="2000" kern="1200">
                    <a:solidFill>
                      <a:srgbClr val="122C41"/>
                    </a:solidFill>
                    <a:latin typeface="+mn-lt"/>
                    <a:ea typeface="+mn-ea"/>
                    <a:cs typeface="Calibri"/>
                  </a:defRPr>
                </a:lvl1pPr>
                <a:lvl2pPr marL="630000" indent="-306000" algn="l" defTabSz="457200" rtl="0" eaLnBrk="1" latinLnBrk="0" hangingPunct="1">
                  <a:spcBef>
                    <a:spcPct val="20000"/>
                  </a:spcBef>
                  <a:spcAft>
                    <a:spcPts val="600"/>
                  </a:spcAft>
                  <a:buClr>
                    <a:schemeClr val="accent2"/>
                  </a:buClr>
                  <a:buSzPct val="92000"/>
                  <a:buFont typeface="Arial"/>
                  <a:buChar char="•"/>
                  <a:defRPr sz="1800" kern="1200">
                    <a:solidFill>
                      <a:srgbClr val="122C41"/>
                    </a:solidFill>
                    <a:latin typeface="+mn-lt"/>
                    <a:ea typeface="+mn-ea"/>
                    <a:cs typeface="Calibri"/>
                  </a:defRPr>
                </a:lvl2pPr>
                <a:lvl3pPr marL="900000" indent="-270000" algn="l" defTabSz="457200" rtl="0" eaLnBrk="1" latinLnBrk="0" hangingPunct="1">
                  <a:spcBef>
                    <a:spcPct val="20000"/>
                  </a:spcBef>
                  <a:spcAft>
                    <a:spcPts val="600"/>
                  </a:spcAft>
                  <a:buClr>
                    <a:schemeClr val="accent2"/>
                  </a:buClr>
                  <a:buSzPct val="92000"/>
                  <a:buFont typeface="Arial"/>
                  <a:buChar char="•"/>
                  <a:defRPr sz="1600" kern="1200">
                    <a:solidFill>
                      <a:srgbClr val="122C41"/>
                    </a:solidFill>
                    <a:latin typeface="+mn-lt"/>
                    <a:ea typeface="+mn-ea"/>
                    <a:cs typeface="Calibri"/>
                  </a:defRPr>
                </a:lvl3pPr>
                <a:lvl4pPr marL="1242000" indent="-234000" algn="l" defTabSz="457200" rtl="0" eaLnBrk="1" latinLnBrk="0" hangingPunct="1">
                  <a:spcBef>
                    <a:spcPct val="20000"/>
                  </a:spcBef>
                  <a:spcAft>
                    <a:spcPts val="600"/>
                  </a:spcAft>
                  <a:buClr>
                    <a:schemeClr val="accent2"/>
                  </a:buClr>
                  <a:buSzPct val="92000"/>
                  <a:buFont typeface="Arial"/>
                  <a:buChar char="•"/>
                  <a:defRPr sz="1400" kern="1200">
                    <a:solidFill>
                      <a:srgbClr val="122C41"/>
                    </a:solidFill>
                    <a:latin typeface="+mn-lt"/>
                    <a:ea typeface="+mn-ea"/>
                    <a:cs typeface="Calibri"/>
                  </a:defRPr>
                </a:lvl4pPr>
                <a:lvl5pPr marL="1602000" indent="-234000" algn="l" defTabSz="457200" rtl="0" eaLnBrk="1" latinLnBrk="0" hangingPunct="1">
                  <a:spcBef>
                    <a:spcPct val="20000"/>
                  </a:spcBef>
                  <a:spcAft>
                    <a:spcPts val="600"/>
                  </a:spcAft>
                  <a:buClr>
                    <a:schemeClr val="accent2"/>
                  </a:buClr>
                  <a:buSzPct val="92000"/>
                  <a:buFont typeface="Arial"/>
                  <a:buChar char="•"/>
                  <a:defRPr sz="1400" kern="1200">
                    <a:solidFill>
                      <a:srgbClr val="122C41"/>
                    </a:solidFill>
                    <a:latin typeface="+mn-lt"/>
                    <a:ea typeface="+mn-ea"/>
                    <a:cs typeface="Calibri"/>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en-US" sz="1900" dirty="0"/>
                  <a:t>If you have friends that use e-cigarettes, talk to them about quitting.</a:t>
                </a:r>
              </a:p>
              <a:p>
                <a:pPr marL="0" indent="0">
                  <a:buFont typeface="Arial"/>
                  <a:buNone/>
                </a:pPr>
                <a:endParaRPr lang="en-US" sz="1900" dirty="0"/>
              </a:p>
            </p:txBody>
          </p:sp>
        </p:grpSp>
        <p:grpSp>
          <p:nvGrpSpPr>
            <p:cNvPr id="20" name="Group 19"/>
            <p:cNvGrpSpPr/>
            <p:nvPr/>
          </p:nvGrpSpPr>
          <p:grpSpPr>
            <a:xfrm>
              <a:off x="7623175" y="1939207"/>
              <a:ext cx="2613026" cy="4586940"/>
              <a:chOff x="7623175" y="1939207"/>
              <a:chExt cx="2613026" cy="4586940"/>
            </a:xfrm>
          </p:grpSpPr>
          <p:sp>
            <p:nvSpPr>
              <p:cNvPr id="7" name="Rectangle 6"/>
              <p:cNvSpPr/>
              <p:nvPr/>
            </p:nvSpPr>
            <p:spPr>
              <a:xfrm>
                <a:off x="7623175" y="1939207"/>
                <a:ext cx="2598967" cy="2598967"/>
              </a:xfrm>
              <a:prstGeom prst="rect">
                <a:avLst/>
              </a:prstGeom>
              <a:blipFill rotWithShape="1">
                <a:blip r:embed="rId5"/>
                <a:stretch>
                  <a:fillRect/>
                </a:stretch>
              </a:blipFill>
              <a:ln>
                <a:no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 name="Content Placeholder 3"/>
              <p:cNvSpPr txBox="1">
                <a:spLocks/>
              </p:cNvSpPr>
              <p:nvPr/>
            </p:nvSpPr>
            <p:spPr>
              <a:xfrm>
                <a:off x="7658101" y="4730260"/>
                <a:ext cx="2578100" cy="1795887"/>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Arial"/>
                  <a:buChar char="•"/>
                  <a:defRPr sz="2000" kern="1200">
                    <a:solidFill>
                      <a:srgbClr val="122C41"/>
                    </a:solidFill>
                    <a:latin typeface="+mn-lt"/>
                    <a:ea typeface="+mn-ea"/>
                    <a:cs typeface="Calibri"/>
                  </a:defRPr>
                </a:lvl1pPr>
                <a:lvl2pPr marL="630000" indent="-306000" algn="l" defTabSz="457200" rtl="0" eaLnBrk="1" latinLnBrk="0" hangingPunct="1">
                  <a:spcBef>
                    <a:spcPct val="20000"/>
                  </a:spcBef>
                  <a:spcAft>
                    <a:spcPts val="600"/>
                  </a:spcAft>
                  <a:buClr>
                    <a:schemeClr val="accent2"/>
                  </a:buClr>
                  <a:buSzPct val="92000"/>
                  <a:buFont typeface="Arial"/>
                  <a:buChar char="•"/>
                  <a:defRPr sz="1800" kern="1200">
                    <a:solidFill>
                      <a:srgbClr val="122C41"/>
                    </a:solidFill>
                    <a:latin typeface="+mn-lt"/>
                    <a:ea typeface="+mn-ea"/>
                    <a:cs typeface="Calibri"/>
                  </a:defRPr>
                </a:lvl2pPr>
                <a:lvl3pPr marL="900000" indent="-270000" algn="l" defTabSz="457200" rtl="0" eaLnBrk="1" latinLnBrk="0" hangingPunct="1">
                  <a:spcBef>
                    <a:spcPct val="20000"/>
                  </a:spcBef>
                  <a:spcAft>
                    <a:spcPts val="600"/>
                  </a:spcAft>
                  <a:buClr>
                    <a:schemeClr val="accent2"/>
                  </a:buClr>
                  <a:buSzPct val="92000"/>
                  <a:buFont typeface="Arial"/>
                  <a:buChar char="•"/>
                  <a:defRPr sz="1600" kern="1200">
                    <a:solidFill>
                      <a:srgbClr val="122C41"/>
                    </a:solidFill>
                    <a:latin typeface="+mn-lt"/>
                    <a:ea typeface="+mn-ea"/>
                    <a:cs typeface="Calibri"/>
                  </a:defRPr>
                </a:lvl3pPr>
                <a:lvl4pPr marL="1242000" indent="-234000" algn="l" defTabSz="457200" rtl="0" eaLnBrk="1" latinLnBrk="0" hangingPunct="1">
                  <a:spcBef>
                    <a:spcPct val="20000"/>
                  </a:spcBef>
                  <a:spcAft>
                    <a:spcPts val="600"/>
                  </a:spcAft>
                  <a:buClr>
                    <a:schemeClr val="accent2"/>
                  </a:buClr>
                  <a:buSzPct val="92000"/>
                  <a:buFont typeface="Arial"/>
                  <a:buChar char="•"/>
                  <a:defRPr sz="1400" kern="1200">
                    <a:solidFill>
                      <a:srgbClr val="122C41"/>
                    </a:solidFill>
                    <a:latin typeface="+mn-lt"/>
                    <a:ea typeface="+mn-ea"/>
                    <a:cs typeface="Calibri"/>
                  </a:defRPr>
                </a:lvl4pPr>
                <a:lvl5pPr marL="1602000" indent="-234000" algn="l" defTabSz="457200" rtl="0" eaLnBrk="1" latinLnBrk="0" hangingPunct="1">
                  <a:spcBef>
                    <a:spcPct val="20000"/>
                  </a:spcBef>
                  <a:spcAft>
                    <a:spcPts val="600"/>
                  </a:spcAft>
                  <a:buClr>
                    <a:schemeClr val="accent2"/>
                  </a:buClr>
                  <a:buSzPct val="92000"/>
                  <a:buFont typeface="Arial"/>
                  <a:buChar char="•"/>
                  <a:defRPr sz="1400" kern="1200">
                    <a:solidFill>
                      <a:srgbClr val="122C41"/>
                    </a:solidFill>
                    <a:latin typeface="+mn-lt"/>
                    <a:ea typeface="+mn-ea"/>
                    <a:cs typeface="Calibri"/>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en-US" sz="1900"/>
                  <a:t>Become an ambassador with The Campaign for Tobacco-Free Kids. </a:t>
                </a:r>
              </a:p>
              <a:p>
                <a:pPr marL="0" indent="0">
                  <a:buFont typeface="Arial"/>
                  <a:buNone/>
                </a:pPr>
                <a:endParaRPr lang="en-US" sz="1900"/>
              </a:p>
            </p:txBody>
          </p:sp>
        </p:grpSp>
      </p:grpSp>
      <p:pic>
        <p:nvPicPr>
          <p:cNvPr id="21" name="Picture 20"/>
          <p:cNvPicPr>
            <a:picLocks noChangeAspect="1"/>
          </p:cNvPicPr>
          <p:nvPr/>
        </p:nvPicPr>
        <p:blipFill>
          <a:blip r:embed="rId6"/>
          <a:stretch>
            <a:fillRect/>
          </a:stretch>
        </p:blipFill>
        <p:spPr>
          <a:xfrm>
            <a:off x="1533525" y="4511277"/>
            <a:ext cx="8778240" cy="75372"/>
          </a:xfrm>
          <a:prstGeom prst="rect">
            <a:avLst/>
          </a:prstGeom>
        </p:spPr>
      </p:pic>
    </p:spTree>
    <p:extLst>
      <p:ext uri="{BB962C8B-B14F-4D97-AF65-F5344CB8AC3E}">
        <p14:creationId xmlns:p14="http://schemas.microsoft.com/office/powerpoint/2010/main" val="14928992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1. What are e-cigarettes? 2. What are the health risks? 3. What leads to e-cigarette use? 4. What can you do about it?"/>
          <p:cNvGrpSpPr/>
          <p:nvPr/>
        </p:nvGrpSpPr>
        <p:grpSpPr>
          <a:xfrm>
            <a:off x="2428568" y="857478"/>
            <a:ext cx="7472496" cy="5430579"/>
            <a:chOff x="2428568" y="857478"/>
            <a:chExt cx="7472496" cy="5430579"/>
          </a:xfrm>
        </p:grpSpPr>
        <p:pic>
          <p:nvPicPr>
            <p:cNvPr id="3" name="Content Placeholder 5"/>
            <p:cNvPicPr>
              <a:picLocks noChangeAspect="1"/>
            </p:cNvPicPr>
            <p:nvPr/>
          </p:nvPicPr>
          <p:blipFill rotWithShape="1">
            <a:blip r:embed="rId3"/>
            <a:srcRect l="17468" t="14940" r="2354" b="917"/>
            <a:stretch/>
          </p:blipFill>
          <p:spPr>
            <a:xfrm>
              <a:off x="3504123" y="2306638"/>
              <a:ext cx="3719042" cy="1333500"/>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3538880" y="3569654"/>
              <a:ext cx="3670400" cy="1398586"/>
            </a:xfrm>
            <a:prstGeom prst="rect">
              <a:avLst/>
            </a:prstGeom>
          </p:spPr>
        </p:pic>
        <p:pic>
          <p:nvPicPr>
            <p:cNvPr id="5" name="Picture 4"/>
            <p:cNvPicPr>
              <a:picLocks noChangeAspect="1"/>
            </p:cNvPicPr>
            <p:nvPr/>
          </p:nvPicPr>
          <p:blipFill rotWithShape="1">
            <a:blip r:embed="rId6"/>
            <a:srcRect l="34200"/>
            <a:stretch/>
          </p:blipFill>
          <p:spPr>
            <a:xfrm>
              <a:off x="3561228" y="4955871"/>
              <a:ext cx="3582521" cy="1264590"/>
            </a:xfrm>
            <a:prstGeom prst="rect">
              <a:avLst/>
            </a:prstGeom>
          </p:spPr>
        </p:pic>
        <p:pic>
          <p:nvPicPr>
            <p:cNvPr id="12" name="Picture 11"/>
            <p:cNvPicPr>
              <a:picLocks noChangeAspect="1"/>
            </p:cNvPicPr>
            <p:nvPr/>
          </p:nvPicPr>
          <p:blipFill rotWithShape="1">
            <a:blip r:embed="rId7"/>
            <a:srcRect t="9715" b="11063"/>
            <a:stretch/>
          </p:blipFill>
          <p:spPr>
            <a:xfrm>
              <a:off x="4037162" y="985985"/>
              <a:ext cx="2430531" cy="1231592"/>
            </a:xfrm>
            <a:prstGeom prst="rect">
              <a:avLst/>
            </a:prstGeom>
          </p:spPr>
        </p:pic>
        <p:sp>
          <p:nvSpPr>
            <p:cNvPr id="6" name="Rectangle 5"/>
            <p:cNvSpPr/>
            <p:nvPr/>
          </p:nvSpPr>
          <p:spPr>
            <a:xfrm>
              <a:off x="7086600" y="930275"/>
              <a:ext cx="2514600" cy="5343525"/>
            </a:xfrm>
            <a:prstGeom prst="rect">
              <a:avLst/>
            </a:prstGeom>
            <a:solidFill>
              <a:srgbClr val="122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495550" y="930275"/>
              <a:ext cx="1076325" cy="5343525"/>
            </a:xfrm>
            <a:prstGeom prst="rect">
              <a:avLst/>
            </a:prstGeom>
            <a:solidFill>
              <a:srgbClr val="122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2004F12-DCB5-47B6-A026-72E3239C721D}"/>
                </a:ext>
              </a:extLst>
            </p:cNvPr>
            <p:cNvSpPr txBox="1"/>
            <p:nvPr/>
          </p:nvSpPr>
          <p:spPr>
            <a:xfrm>
              <a:off x="7283386" y="2252553"/>
              <a:ext cx="2216214" cy="1375901"/>
            </a:xfrm>
            <a:prstGeom prst="rect">
              <a:avLst/>
            </a:prstGeom>
            <a:noFill/>
            <a:ln>
              <a:noFill/>
            </a:ln>
          </p:spPr>
          <p:txBody>
            <a:bodyPr wrap="square" rtlCol="0" anchor="ctr" anchorCtr="0">
              <a:noAutofit/>
            </a:bodyPr>
            <a:lstStyle/>
            <a:p>
              <a:pPr>
                <a:defRPr/>
              </a:pPr>
              <a:r>
                <a:rPr lang="en-US" sz="2250" dirty="0">
                  <a:solidFill>
                    <a:prstClr val="white"/>
                  </a:solidFill>
                  <a:latin typeface="Rockwell" panose="02060603020205020403" pitchFamily="18" charset="0"/>
                </a:rPr>
                <a:t>What Are The Health Risks?</a:t>
              </a:r>
            </a:p>
          </p:txBody>
        </p:sp>
        <p:sp>
          <p:nvSpPr>
            <p:cNvPr id="9" name="TextBox 8">
              <a:extLst>
                <a:ext uri="{FF2B5EF4-FFF2-40B4-BE49-F238E27FC236}">
                  <a16:creationId xmlns:a16="http://schemas.microsoft.com/office/drawing/2014/main" id="{82004F12-DCB5-47B6-A026-72E3239C721D}"/>
                </a:ext>
              </a:extLst>
            </p:cNvPr>
            <p:cNvSpPr txBox="1"/>
            <p:nvPr/>
          </p:nvSpPr>
          <p:spPr>
            <a:xfrm>
              <a:off x="7283386" y="3600514"/>
              <a:ext cx="2279714" cy="1318766"/>
            </a:xfrm>
            <a:prstGeom prst="rect">
              <a:avLst/>
            </a:prstGeom>
            <a:noFill/>
            <a:ln>
              <a:noFill/>
            </a:ln>
          </p:spPr>
          <p:txBody>
            <a:bodyPr wrap="square" rtlCol="0" anchor="ctr" anchorCtr="0">
              <a:noAutofit/>
            </a:bodyPr>
            <a:lstStyle/>
            <a:p>
              <a:pPr>
                <a:defRPr/>
              </a:pPr>
              <a:r>
                <a:rPr lang="en-US" sz="2250" dirty="0">
                  <a:solidFill>
                    <a:prstClr val="white"/>
                  </a:solidFill>
                  <a:latin typeface="Rockwell" panose="02060603020205020403" pitchFamily="18" charset="0"/>
                </a:rPr>
                <a:t>What Leads </a:t>
              </a:r>
            </a:p>
            <a:p>
              <a:pPr>
                <a:defRPr/>
              </a:pPr>
              <a:r>
                <a:rPr lang="en-US" sz="2250" dirty="0">
                  <a:solidFill>
                    <a:prstClr val="white"/>
                  </a:solidFill>
                  <a:latin typeface="Rockwell" panose="02060603020205020403" pitchFamily="18" charset="0"/>
                </a:rPr>
                <a:t>To E-cigarette Use?</a:t>
              </a:r>
            </a:p>
          </p:txBody>
        </p:sp>
        <p:sp>
          <p:nvSpPr>
            <p:cNvPr id="10" name="TextBox 9">
              <a:extLst>
                <a:ext uri="{FF2B5EF4-FFF2-40B4-BE49-F238E27FC236}">
                  <a16:creationId xmlns:a16="http://schemas.microsoft.com/office/drawing/2014/main" id="{82004F12-DCB5-47B6-A026-72E3239C721D}"/>
                </a:ext>
              </a:extLst>
            </p:cNvPr>
            <p:cNvSpPr txBox="1"/>
            <p:nvPr/>
          </p:nvSpPr>
          <p:spPr>
            <a:xfrm>
              <a:off x="7283386" y="4966443"/>
              <a:ext cx="2216214" cy="1236519"/>
            </a:xfrm>
            <a:prstGeom prst="rect">
              <a:avLst/>
            </a:prstGeom>
            <a:noFill/>
            <a:ln>
              <a:noFill/>
            </a:ln>
          </p:spPr>
          <p:txBody>
            <a:bodyPr wrap="square" rtlCol="0" anchor="ctr" anchorCtr="0">
              <a:noAutofit/>
            </a:bodyPr>
            <a:lstStyle/>
            <a:p>
              <a:pPr>
                <a:defRPr/>
              </a:pPr>
              <a:r>
                <a:rPr lang="en-US" sz="2250" dirty="0">
                  <a:solidFill>
                    <a:prstClr val="white"/>
                  </a:solidFill>
                  <a:latin typeface="Rockwell" panose="02060603020205020403" pitchFamily="18" charset="0"/>
                </a:rPr>
                <a:t>What Can You Do About It?</a:t>
              </a:r>
            </a:p>
          </p:txBody>
        </p:sp>
        <p:pic>
          <p:nvPicPr>
            <p:cNvPr id="14" name="Picture 13"/>
            <p:cNvPicPr>
              <a:picLocks noChangeAspect="1"/>
            </p:cNvPicPr>
            <p:nvPr/>
          </p:nvPicPr>
          <p:blipFill>
            <a:blip r:embed="rId8"/>
            <a:stretch>
              <a:fillRect/>
            </a:stretch>
          </p:blipFill>
          <p:spPr>
            <a:xfrm>
              <a:off x="2438400" y="3568309"/>
              <a:ext cx="7462664" cy="64078"/>
            </a:xfrm>
            <a:prstGeom prst="rect">
              <a:avLst/>
            </a:prstGeom>
          </p:spPr>
        </p:pic>
        <p:pic>
          <p:nvPicPr>
            <p:cNvPr id="15" name="Picture 14"/>
            <p:cNvPicPr>
              <a:picLocks noChangeAspect="1"/>
            </p:cNvPicPr>
            <p:nvPr/>
          </p:nvPicPr>
          <p:blipFill>
            <a:blip r:embed="rId8"/>
            <a:stretch>
              <a:fillRect/>
            </a:stretch>
          </p:blipFill>
          <p:spPr>
            <a:xfrm>
              <a:off x="2438400" y="4896143"/>
              <a:ext cx="7462664" cy="64078"/>
            </a:xfrm>
            <a:prstGeom prst="rect">
              <a:avLst/>
            </a:prstGeom>
          </p:spPr>
        </p:pic>
        <p:pic>
          <p:nvPicPr>
            <p:cNvPr id="16" name="Picture 15"/>
            <p:cNvPicPr>
              <a:picLocks noChangeAspect="1"/>
            </p:cNvPicPr>
            <p:nvPr/>
          </p:nvPicPr>
          <p:blipFill>
            <a:blip r:embed="rId8"/>
            <a:stretch>
              <a:fillRect/>
            </a:stretch>
          </p:blipFill>
          <p:spPr>
            <a:xfrm>
              <a:off x="2438400" y="6223979"/>
              <a:ext cx="7462664" cy="64078"/>
            </a:xfrm>
            <a:prstGeom prst="rect">
              <a:avLst/>
            </a:prstGeom>
          </p:spPr>
        </p:pic>
        <p:pic>
          <p:nvPicPr>
            <p:cNvPr id="17" name="Picture 16"/>
            <p:cNvPicPr>
              <a:picLocks noChangeAspect="1"/>
            </p:cNvPicPr>
            <p:nvPr/>
          </p:nvPicPr>
          <p:blipFill>
            <a:blip r:embed="rId8"/>
            <a:stretch>
              <a:fillRect/>
            </a:stretch>
          </p:blipFill>
          <p:spPr>
            <a:xfrm>
              <a:off x="2428568" y="912641"/>
              <a:ext cx="7462664" cy="64078"/>
            </a:xfrm>
            <a:prstGeom prst="rect">
              <a:avLst/>
            </a:prstGeom>
          </p:spPr>
        </p:pic>
        <p:sp>
          <p:nvSpPr>
            <p:cNvPr id="18" name="Rectangle 17"/>
            <p:cNvSpPr/>
            <p:nvPr/>
          </p:nvSpPr>
          <p:spPr>
            <a:xfrm>
              <a:off x="2489703" y="2303781"/>
              <a:ext cx="1038357" cy="1264920"/>
            </a:xfrm>
            <a:prstGeom prst="rect">
              <a:avLst/>
            </a:prstGeom>
          </p:spPr>
          <p:txBody>
            <a:bodyPr wrap="square" anchor="ctr" anchorCtr="0">
              <a:noAutofit/>
            </a:bodyPr>
            <a:lstStyle/>
            <a:p>
              <a:pPr algn="ctr">
                <a:defRPr/>
              </a:pPr>
              <a:r>
                <a:rPr lang="en-US" sz="8800">
                  <a:solidFill>
                    <a:prstClr val="white"/>
                  </a:solidFill>
                  <a:latin typeface="Tw Cen MT" panose="020B0602020104020603" pitchFamily="34" charset="0"/>
                </a:rPr>
                <a:t>2</a:t>
              </a:r>
              <a:endParaRPr lang="en-US" sz="8800" b="1" dirty="0">
                <a:solidFill>
                  <a:prstClr val="white"/>
                </a:solidFill>
                <a:latin typeface="Tw Cen MT" panose="020B0602020104020603" pitchFamily="34" charset="0"/>
              </a:endParaRPr>
            </a:p>
          </p:txBody>
        </p:sp>
        <p:sp>
          <p:nvSpPr>
            <p:cNvPr id="19" name="Rectangle 18"/>
            <p:cNvSpPr/>
            <p:nvPr/>
          </p:nvSpPr>
          <p:spPr>
            <a:xfrm>
              <a:off x="2489703" y="3637281"/>
              <a:ext cx="1038357" cy="1264920"/>
            </a:xfrm>
            <a:prstGeom prst="rect">
              <a:avLst/>
            </a:prstGeom>
          </p:spPr>
          <p:txBody>
            <a:bodyPr wrap="square" anchor="ctr" anchorCtr="0">
              <a:noAutofit/>
            </a:bodyPr>
            <a:lstStyle/>
            <a:p>
              <a:pPr algn="ctr">
                <a:defRPr/>
              </a:pPr>
              <a:r>
                <a:rPr lang="en-US" sz="8800">
                  <a:solidFill>
                    <a:prstClr val="white"/>
                  </a:solidFill>
                  <a:latin typeface="Tw Cen MT" panose="020B0602020104020603" pitchFamily="34" charset="0"/>
                </a:rPr>
                <a:t>3</a:t>
              </a:r>
              <a:endParaRPr lang="en-US" sz="8800" b="1" dirty="0">
                <a:solidFill>
                  <a:prstClr val="white"/>
                </a:solidFill>
                <a:latin typeface="Tw Cen MT" panose="020B0602020104020603" pitchFamily="34" charset="0"/>
              </a:endParaRPr>
            </a:p>
          </p:txBody>
        </p:sp>
        <p:sp>
          <p:nvSpPr>
            <p:cNvPr id="20" name="Rectangle 19"/>
            <p:cNvSpPr/>
            <p:nvPr/>
          </p:nvSpPr>
          <p:spPr>
            <a:xfrm>
              <a:off x="2489703" y="4959350"/>
              <a:ext cx="1038357" cy="1268731"/>
            </a:xfrm>
            <a:prstGeom prst="rect">
              <a:avLst/>
            </a:prstGeom>
          </p:spPr>
          <p:txBody>
            <a:bodyPr wrap="square" anchor="ctr" anchorCtr="0">
              <a:noAutofit/>
            </a:bodyPr>
            <a:lstStyle/>
            <a:p>
              <a:pPr algn="ctr">
                <a:defRPr/>
              </a:pPr>
              <a:r>
                <a:rPr lang="en-US" sz="8800">
                  <a:solidFill>
                    <a:prstClr val="white"/>
                  </a:solidFill>
                  <a:latin typeface="Tw Cen MT" panose="020B0602020104020603" pitchFamily="34" charset="0"/>
                </a:rPr>
                <a:t>4</a:t>
              </a:r>
              <a:endParaRPr lang="en-US" sz="8800" b="1" dirty="0">
                <a:solidFill>
                  <a:prstClr val="white"/>
                </a:solidFill>
                <a:latin typeface="Tw Cen MT" panose="020B0602020104020603" pitchFamily="34" charset="0"/>
              </a:endParaRPr>
            </a:p>
          </p:txBody>
        </p:sp>
        <p:sp>
          <p:nvSpPr>
            <p:cNvPr id="22" name="Rectangle 21"/>
            <p:cNvSpPr/>
            <p:nvPr/>
          </p:nvSpPr>
          <p:spPr>
            <a:xfrm>
              <a:off x="2489703" y="932181"/>
              <a:ext cx="1038357" cy="1310639"/>
            </a:xfrm>
            <a:prstGeom prst="rect">
              <a:avLst/>
            </a:prstGeom>
          </p:spPr>
          <p:txBody>
            <a:bodyPr wrap="square" anchor="ctr" anchorCtr="0">
              <a:noAutofit/>
            </a:bodyPr>
            <a:lstStyle/>
            <a:p>
              <a:pPr algn="ctr">
                <a:defRPr/>
              </a:pPr>
              <a:r>
                <a:rPr lang="en-US" sz="8800">
                  <a:solidFill>
                    <a:prstClr val="white"/>
                  </a:solidFill>
                  <a:latin typeface="Tw Cen MT" panose="020B0602020104020603" pitchFamily="34" charset="0"/>
                </a:rPr>
                <a:t>1</a:t>
              </a:r>
              <a:endParaRPr lang="en-US" sz="8800" b="1" dirty="0">
                <a:solidFill>
                  <a:prstClr val="white"/>
                </a:solidFill>
                <a:latin typeface="Tw Cen MT" panose="020B0602020104020603" pitchFamily="34" charset="0"/>
              </a:endParaRPr>
            </a:p>
          </p:txBody>
        </p:sp>
        <p:cxnSp>
          <p:nvCxnSpPr>
            <p:cNvPr id="23" name="Straight Connector 22">
              <a:extLst>
                <a:ext uri="{FF2B5EF4-FFF2-40B4-BE49-F238E27FC236}">
                  <a16:creationId xmlns:a16="http://schemas.microsoft.com/office/drawing/2014/main" id="{8381533E-5BD2-45A2-A18C-9D2400A79E7E}"/>
                </a:ext>
              </a:extLst>
            </p:cNvPr>
            <p:cNvCxnSpPr/>
            <p:nvPr/>
          </p:nvCxnSpPr>
          <p:spPr>
            <a:xfrm flipH="1">
              <a:off x="3557024" y="857478"/>
              <a:ext cx="5956" cy="5384367"/>
            </a:xfrm>
            <a:prstGeom prst="line">
              <a:avLst/>
            </a:prstGeom>
            <a:ln w="82550">
              <a:solidFill>
                <a:schemeClr val="bg1"/>
              </a:solidFill>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a:blip r:embed="rId8"/>
            <a:stretch>
              <a:fillRect/>
            </a:stretch>
          </p:blipFill>
          <p:spPr>
            <a:xfrm>
              <a:off x="2438400" y="2240475"/>
              <a:ext cx="7462664" cy="64078"/>
            </a:xfrm>
            <a:prstGeom prst="rect">
              <a:avLst/>
            </a:prstGeom>
          </p:spPr>
        </p:pic>
        <p:cxnSp>
          <p:nvCxnSpPr>
            <p:cNvPr id="26" name="Straight Connector 25">
              <a:extLst>
                <a:ext uri="{FF2B5EF4-FFF2-40B4-BE49-F238E27FC236}">
                  <a16:creationId xmlns:a16="http://schemas.microsoft.com/office/drawing/2014/main" id="{8381533E-5BD2-45A2-A18C-9D2400A79E7E}"/>
                </a:ext>
              </a:extLst>
            </p:cNvPr>
            <p:cNvCxnSpPr/>
            <p:nvPr/>
          </p:nvCxnSpPr>
          <p:spPr>
            <a:xfrm flipH="1">
              <a:off x="7086600" y="857478"/>
              <a:ext cx="5956" cy="5384367"/>
            </a:xfrm>
            <a:prstGeom prst="line">
              <a:avLst/>
            </a:prstGeom>
            <a:ln w="825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82004F12-DCB5-47B6-A026-72E3239C721D}"/>
                </a:ext>
              </a:extLst>
            </p:cNvPr>
            <p:cNvSpPr txBox="1"/>
            <p:nvPr/>
          </p:nvSpPr>
          <p:spPr>
            <a:xfrm>
              <a:off x="7283386" y="990601"/>
              <a:ext cx="2238396" cy="1211153"/>
            </a:xfrm>
            <a:prstGeom prst="rect">
              <a:avLst/>
            </a:prstGeom>
            <a:noFill/>
            <a:ln>
              <a:noFill/>
            </a:ln>
          </p:spPr>
          <p:txBody>
            <a:bodyPr wrap="square" rtlCol="0" anchor="ctr" anchorCtr="0">
              <a:noAutofit/>
            </a:bodyPr>
            <a:lstStyle/>
            <a:p>
              <a:pPr>
                <a:defRPr/>
              </a:pPr>
              <a:r>
                <a:rPr lang="en-US" sz="2250" dirty="0">
                  <a:solidFill>
                    <a:prstClr val="white"/>
                  </a:solidFill>
                  <a:latin typeface="Rockwell" panose="02060603020205020403" pitchFamily="18" charset="0"/>
                </a:rPr>
                <a:t>What </a:t>
              </a:r>
              <a:r>
                <a:rPr lang="en-US" sz="2250">
                  <a:solidFill>
                    <a:prstClr val="white"/>
                  </a:solidFill>
                  <a:latin typeface="Rockwell" panose="02060603020205020403" pitchFamily="18" charset="0"/>
                </a:rPr>
                <a:t>Are    </a:t>
              </a:r>
              <a:br>
                <a:rPr lang="en-US" sz="2250">
                  <a:solidFill>
                    <a:prstClr val="white"/>
                  </a:solidFill>
                  <a:latin typeface="Rockwell" panose="02060603020205020403" pitchFamily="18" charset="0"/>
                </a:rPr>
              </a:br>
              <a:r>
                <a:rPr lang="en-US" sz="2250">
                  <a:solidFill>
                    <a:prstClr val="white"/>
                  </a:solidFill>
                  <a:latin typeface="Rockwell" panose="02060603020205020403" pitchFamily="18" charset="0"/>
                </a:rPr>
                <a:t>E-cigarettes</a:t>
              </a:r>
              <a:r>
                <a:rPr lang="en-US" sz="2250" dirty="0">
                  <a:solidFill>
                    <a:prstClr val="white"/>
                  </a:solidFill>
                  <a:latin typeface="Rockwell" panose="02060603020205020403" pitchFamily="18" charset="0"/>
                </a:rPr>
                <a:t>?</a:t>
              </a:r>
            </a:p>
          </p:txBody>
        </p:sp>
      </p:grpSp>
      <p:sp>
        <p:nvSpPr>
          <p:cNvPr id="7" name="Title 6"/>
          <p:cNvSpPr>
            <a:spLocks noGrp="1"/>
          </p:cNvSpPr>
          <p:nvPr>
            <p:ph type="title" idx="4294967295"/>
          </p:nvPr>
        </p:nvSpPr>
        <p:spPr/>
        <p:txBody>
          <a:bodyPr/>
          <a:lstStyle/>
          <a:p>
            <a:r>
              <a:rPr lang="en-US" dirty="0"/>
              <a:t>Topics</a:t>
            </a:r>
            <a:r>
              <a:rPr lang="en-US" baseline="0" dirty="0"/>
              <a:t> 5</a:t>
            </a:r>
            <a:endParaRPr lang="en-US" dirty="0"/>
          </a:p>
        </p:txBody>
      </p:sp>
    </p:spTree>
    <p:extLst>
      <p:ext uri="{BB962C8B-B14F-4D97-AF65-F5344CB8AC3E}">
        <p14:creationId xmlns:p14="http://schemas.microsoft.com/office/powerpoint/2010/main" val="17465099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1. E-cigarettes are devices that heat a liquid into an aerosol that the user inhales."/>
          <p:cNvGrpSpPr/>
          <p:nvPr/>
        </p:nvGrpSpPr>
        <p:grpSpPr>
          <a:xfrm>
            <a:off x="2428568" y="857478"/>
            <a:ext cx="7472496" cy="5430579"/>
            <a:chOff x="2428568" y="857478"/>
            <a:chExt cx="7472496" cy="5430579"/>
          </a:xfrm>
        </p:grpSpPr>
        <p:pic>
          <p:nvPicPr>
            <p:cNvPr id="3" name="Content Placeholder 5"/>
            <p:cNvPicPr>
              <a:picLocks noChangeAspect="1"/>
            </p:cNvPicPr>
            <p:nvPr/>
          </p:nvPicPr>
          <p:blipFill rotWithShape="1">
            <a:blip r:embed="rId3"/>
            <a:srcRect l="17468" t="14940" r="2354" b="917"/>
            <a:stretch/>
          </p:blipFill>
          <p:spPr>
            <a:xfrm>
              <a:off x="3504123" y="2306638"/>
              <a:ext cx="3719042" cy="1333500"/>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3538880" y="3569654"/>
              <a:ext cx="3670400" cy="1398586"/>
            </a:xfrm>
            <a:prstGeom prst="rect">
              <a:avLst/>
            </a:prstGeom>
          </p:spPr>
        </p:pic>
        <p:pic>
          <p:nvPicPr>
            <p:cNvPr id="5" name="Picture 4"/>
            <p:cNvPicPr>
              <a:picLocks noChangeAspect="1"/>
            </p:cNvPicPr>
            <p:nvPr/>
          </p:nvPicPr>
          <p:blipFill rotWithShape="1">
            <a:blip r:embed="rId6"/>
            <a:srcRect l="34200"/>
            <a:stretch/>
          </p:blipFill>
          <p:spPr>
            <a:xfrm>
              <a:off x="3561228" y="4955871"/>
              <a:ext cx="3582521" cy="1264590"/>
            </a:xfrm>
            <a:prstGeom prst="rect">
              <a:avLst/>
            </a:prstGeom>
          </p:spPr>
        </p:pic>
        <p:pic>
          <p:nvPicPr>
            <p:cNvPr id="12" name="Picture 11"/>
            <p:cNvPicPr>
              <a:picLocks noChangeAspect="1"/>
            </p:cNvPicPr>
            <p:nvPr/>
          </p:nvPicPr>
          <p:blipFill rotWithShape="1">
            <a:blip r:embed="rId7"/>
            <a:srcRect t="9715" b="11063"/>
            <a:stretch/>
          </p:blipFill>
          <p:spPr>
            <a:xfrm>
              <a:off x="4037162" y="985985"/>
              <a:ext cx="2430531" cy="1231592"/>
            </a:xfrm>
            <a:prstGeom prst="rect">
              <a:avLst/>
            </a:prstGeom>
          </p:spPr>
        </p:pic>
        <p:sp>
          <p:nvSpPr>
            <p:cNvPr id="6" name="Rectangle 5"/>
            <p:cNvSpPr/>
            <p:nvPr/>
          </p:nvSpPr>
          <p:spPr>
            <a:xfrm>
              <a:off x="7086600" y="930275"/>
              <a:ext cx="2514600" cy="5343525"/>
            </a:xfrm>
            <a:prstGeom prst="rect">
              <a:avLst/>
            </a:prstGeom>
            <a:solidFill>
              <a:srgbClr val="122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495550" y="930275"/>
              <a:ext cx="1076325" cy="5343525"/>
            </a:xfrm>
            <a:prstGeom prst="rect">
              <a:avLst/>
            </a:prstGeom>
            <a:solidFill>
              <a:srgbClr val="122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495550" y="949960"/>
              <a:ext cx="1076325" cy="132620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7086600" y="939800"/>
              <a:ext cx="2514600" cy="134906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2004F12-DCB5-47B6-A026-72E3239C721D}"/>
                </a:ext>
              </a:extLst>
            </p:cNvPr>
            <p:cNvSpPr txBox="1"/>
            <p:nvPr/>
          </p:nvSpPr>
          <p:spPr>
            <a:xfrm>
              <a:off x="7283386" y="2252553"/>
              <a:ext cx="2216214" cy="1375901"/>
            </a:xfrm>
            <a:prstGeom prst="rect">
              <a:avLst/>
            </a:prstGeom>
            <a:noFill/>
            <a:ln>
              <a:noFill/>
            </a:ln>
          </p:spPr>
          <p:txBody>
            <a:bodyPr wrap="square" rtlCol="0" anchor="ctr" anchorCtr="0">
              <a:noAutofit/>
            </a:bodyPr>
            <a:lstStyle/>
            <a:p>
              <a:pPr>
                <a:defRPr/>
              </a:pPr>
              <a:r>
                <a:rPr lang="en-US" sz="2250" dirty="0">
                  <a:solidFill>
                    <a:prstClr val="white"/>
                  </a:solidFill>
                  <a:latin typeface="Rockwell" panose="02060603020205020403" pitchFamily="18" charset="0"/>
                </a:rPr>
                <a:t>What Are The Health Risks?</a:t>
              </a:r>
            </a:p>
          </p:txBody>
        </p:sp>
        <p:sp>
          <p:nvSpPr>
            <p:cNvPr id="9" name="TextBox 8">
              <a:extLst>
                <a:ext uri="{FF2B5EF4-FFF2-40B4-BE49-F238E27FC236}">
                  <a16:creationId xmlns:a16="http://schemas.microsoft.com/office/drawing/2014/main" id="{82004F12-DCB5-47B6-A026-72E3239C721D}"/>
                </a:ext>
              </a:extLst>
            </p:cNvPr>
            <p:cNvSpPr txBox="1"/>
            <p:nvPr/>
          </p:nvSpPr>
          <p:spPr>
            <a:xfrm>
              <a:off x="7283386" y="3600514"/>
              <a:ext cx="2441185" cy="1318766"/>
            </a:xfrm>
            <a:prstGeom prst="rect">
              <a:avLst/>
            </a:prstGeom>
            <a:noFill/>
            <a:ln>
              <a:noFill/>
            </a:ln>
          </p:spPr>
          <p:txBody>
            <a:bodyPr wrap="square" rtlCol="0" anchor="ctr" anchorCtr="0">
              <a:noAutofit/>
            </a:bodyPr>
            <a:lstStyle/>
            <a:p>
              <a:pPr>
                <a:defRPr/>
              </a:pPr>
              <a:r>
                <a:rPr lang="en-US" sz="2250" dirty="0">
                  <a:solidFill>
                    <a:prstClr val="white"/>
                  </a:solidFill>
                  <a:latin typeface="Rockwell" panose="02060603020205020403" pitchFamily="18" charset="0"/>
                </a:rPr>
                <a:t>What Factors Lead to Teen</a:t>
              </a:r>
              <a:br>
                <a:rPr lang="en-US" sz="2250" dirty="0">
                  <a:solidFill>
                    <a:prstClr val="white"/>
                  </a:solidFill>
                  <a:latin typeface="Rockwell" panose="02060603020205020403" pitchFamily="18" charset="0"/>
                </a:rPr>
              </a:br>
              <a:r>
                <a:rPr lang="en-US" sz="2250" dirty="0">
                  <a:solidFill>
                    <a:prstClr val="white"/>
                  </a:solidFill>
                  <a:latin typeface="Rockwell" panose="02060603020205020403" pitchFamily="18" charset="0"/>
                </a:rPr>
                <a:t>E-cigarette Use?</a:t>
              </a:r>
            </a:p>
          </p:txBody>
        </p:sp>
        <p:sp>
          <p:nvSpPr>
            <p:cNvPr id="10" name="TextBox 9">
              <a:extLst>
                <a:ext uri="{FF2B5EF4-FFF2-40B4-BE49-F238E27FC236}">
                  <a16:creationId xmlns:a16="http://schemas.microsoft.com/office/drawing/2014/main" id="{82004F12-DCB5-47B6-A026-72E3239C721D}"/>
                </a:ext>
              </a:extLst>
            </p:cNvPr>
            <p:cNvSpPr txBox="1"/>
            <p:nvPr/>
          </p:nvSpPr>
          <p:spPr>
            <a:xfrm>
              <a:off x="7283386" y="4966443"/>
              <a:ext cx="2216214" cy="1236519"/>
            </a:xfrm>
            <a:prstGeom prst="rect">
              <a:avLst/>
            </a:prstGeom>
            <a:noFill/>
            <a:ln>
              <a:noFill/>
            </a:ln>
          </p:spPr>
          <p:txBody>
            <a:bodyPr wrap="square" rtlCol="0" anchor="ctr" anchorCtr="0">
              <a:noAutofit/>
            </a:bodyPr>
            <a:lstStyle/>
            <a:p>
              <a:pPr>
                <a:defRPr/>
              </a:pPr>
              <a:r>
                <a:rPr lang="en-US" sz="2250" dirty="0">
                  <a:solidFill>
                    <a:prstClr val="white"/>
                  </a:solidFill>
                  <a:latin typeface="Rockwell" panose="02060603020205020403" pitchFamily="18" charset="0"/>
                </a:rPr>
                <a:t>What Can You Do?</a:t>
              </a:r>
            </a:p>
          </p:txBody>
        </p:sp>
        <p:pic>
          <p:nvPicPr>
            <p:cNvPr id="14" name="Picture 13"/>
            <p:cNvPicPr>
              <a:picLocks noChangeAspect="1"/>
            </p:cNvPicPr>
            <p:nvPr/>
          </p:nvPicPr>
          <p:blipFill>
            <a:blip r:embed="rId8"/>
            <a:stretch>
              <a:fillRect/>
            </a:stretch>
          </p:blipFill>
          <p:spPr>
            <a:xfrm>
              <a:off x="2438400" y="3568309"/>
              <a:ext cx="7462664" cy="64078"/>
            </a:xfrm>
            <a:prstGeom prst="rect">
              <a:avLst/>
            </a:prstGeom>
          </p:spPr>
        </p:pic>
        <p:pic>
          <p:nvPicPr>
            <p:cNvPr id="15" name="Picture 14"/>
            <p:cNvPicPr>
              <a:picLocks noChangeAspect="1"/>
            </p:cNvPicPr>
            <p:nvPr/>
          </p:nvPicPr>
          <p:blipFill>
            <a:blip r:embed="rId8"/>
            <a:stretch>
              <a:fillRect/>
            </a:stretch>
          </p:blipFill>
          <p:spPr>
            <a:xfrm>
              <a:off x="2438400" y="4896143"/>
              <a:ext cx="7462664" cy="64078"/>
            </a:xfrm>
            <a:prstGeom prst="rect">
              <a:avLst/>
            </a:prstGeom>
          </p:spPr>
        </p:pic>
        <p:pic>
          <p:nvPicPr>
            <p:cNvPr id="16" name="Picture 15"/>
            <p:cNvPicPr>
              <a:picLocks noChangeAspect="1"/>
            </p:cNvPicPr>
            <p:nvPr/>
          </p:nvPicPr>
          <p:blipFill>
            <a:blip r:embed="rId8"/>
            <a:stretch>
              <a:fillRect/>
            </a:stretch>
          </p:blipFill>
          <p:spPr>
            <a:xfrm>
              <a:off x="2438400" y="6223979"/>
              <a:ext cx="7462664" cy="64078"/>
            </a:xfrm>
            <a:prstGeom prst="rect">
              <a:avLst/>
            </a:prstGeom>
          </p:spPr>
        </p:pic>
        <p:pic>
          <p:nvPicPr>
            <p:cNvPr id="17" name="Picture 16"/>
            <p:cNvPicPr>
              <a:picLocks noChangeAspect="1"/>
            </p:cNvPicPr>
            <p:nvPr/>
          </p:nvPicPr>
          <p:blipFill>
            <a:blip r:embed="rId8"/>
            <a:stretch>
              <a:fillRect/>
            </a:stretch>
          </p:blipFill>
          <p:spPr>
            <a:xfrm>
              <a:off x="2428568" y="912641"/>
              <a:ext cx="7462664" cy="64078"/>
            </a:xfrm>
            <a:prstGeom prst="rect">
              <a:avLst/>
            </a:prstGeom>
          </p:spPr>
        </p:pic>
        <p:sp>
          <p:nvSpPr>
            <p:cNvPr id="18" name="Rectangle 17"/>
            <p:cNvSpPr/>
            <p:nvPr/>
          </p:nvSpPr>
          <p:spPr>
            <a:xfrm>
              <a:off x="2489703" y="2303781"/>
              <a:ext cx="1038357" cy="1264920"/>
            </a:xfrm>
            <a:prstGeom prst="rect">
              <a:avLst/>
            </a:prstGeom>
          </p:spPr>
          <p:txBody>
            <a:bodyPr wrap="square" anchor="ctr" anchorCtr="0">
              <a:noAutofit/>
            </a:bodyPr>
            <a:lstStyle/>
            <a:p>
              <a:pPr algn="ctr">
                <a:defRPr/>
              </a:pPr>
              <a:r>
                <a:rPr lang="en-US" sz="8800">
                  <a:solidFill>
                    <a:prstClr val="white"/>
                  </a:solidFill>
                  <a:latin typeface="Tw Cen MT" panose="020B0602020104020603" pitchFamily="34" charset="0"/>
                </a:rPr>
                <a:t>2</a:t>
              </a:r>
              <a:endParaRPr lang="en-US" sz="8800" b="1" dirty="0">
                <a:solidFill>
                  <a:prstClr val="white"/>
                </a:solidFill>
                <a:latin typeface="Tw Cen MT" panose="020B0602020104020603" pitchFamily="34" charset="0"/>
              </a:endParaRPr>
            </a:p>
          </p:txBody>
        </p:sp>
        <p:sp>
          <p:nvSpPr>
            <p:cNvPr id="19" name="Rectangle 18"/>
            <p:cNvSpPr/>
            <p:nvPr/>
          </p:nvSpPr>
          <p:spPr>
            <a:xfrm>
              <a:off x="2489703" y="3637281"/>
              <a:ext cx="1038357" cy="1264920"/>
            </a:xfrm>
            <a:prstGeom prst="rect">
              <a:avLst/>
            </a:prstGeom>
          </p:spPr>
          <p:txBody>
            <a:bodyPr wrap="square" anchor="ctr" anchorCtr="0">
              <a:noAutofit/>
            </a:bodyPr>
            <a:lstStyle/>
            <a:p>
              <a:pPr algn="ctr">
                <a:defRPr/>
              </a:pPr>
              <a:r>
                <a:rPr lang="en-US" sz="8800">
                  <a:solidFill>
                    <a:prstClr val="white"/>
                  </a:solidFill>
                  <a:latin typeface="Tw Cen MT" panose="020B0602020104020603" pitchFamily="34" charset="0"/>
                </a:rPr>
                <a:t>3</a:t>
              </a:r>
              <a:endParaRPr lang="en-US" sz="8800" b="1" dirty="0">
                <a:solidFill>
                  <a:prstClr val="white"/>
                </a:solidFill>
                <a:latin typeface="Tw Cen MT" panose="020B0602020104020603" pitchFamily="34" charset="0"/>
              </a:endParaRPr>
            </a:p>
          </p:txBody>
        </p:sp>
        <p:sp>
          <p:nvSpPr>
            <p:cNvPr id="20" name="Rectangle 19"/>
            <p:cNvSpPr/>
            <p:nvPr/>
          </p:nvSpPr>
          <p:spPr>
            <a:xfrm>
              <a:off x="2489703" y="4959350"/>
              <a:ext cx="1038357" cy="1268731"/>
            </a:xfrm>
            <a:prstGeom prst="rect">
              <a:avLst/>
            </a:prstGeom>
          </p:spPr>
          <p:txBody>
            <a:bodyPr wrap="square" anchor="ctr" anchorCtr="0">
              <a:noAutofit/>
            </a:bodyPr>
            <a:lstStyle/>
            <a:p>
              <a:pPr algn="ctr">
                <a:defRPr/>
              </a:pPr>
              <a:r>
                <a:rPr lang="en-US" sz="8800">
                  <a:solidFill>
                    <a:prstClr val="white"/>
                  </a:solidFill>
                  <a:latin typeface="Tw Cen MT" panose="020B0602020104020603" pitchFamily="34" charset="0"/>
                </a:rPr>
                <a:t>4</a:t>
              </a:r>
              <a:endParaRPr lang="en-US" sz="8800" b="1" dirty="0">
                <a:solidFill>
                  <a:prstClr val="white"/>
                </a:solidFill>
                <a:latin typeface="Tw Cen MT" panose="020B0602020104020603" pitchFamily="34" charset="0"/>
              </a:endParaRPr>
            </a:p>
          </p:txBody>
        </p:sp>
        <p:sp>
          <p:nvSpPr>
            <p:cNvPr id="22" name="Rectangle 21"/>
            <p:cNvSpPr/>
            <p:nvPr/>
          </p:nvSpPr>
          <p:spPr>
            <a:xfrm>
              <a:off x="2489703" y="932181"/>
              <a:ext cx="1038357" cy="1310639"/>
            </a:xfrm>
            <a:prstGeom prst="rect">
              <a:avLst/>
            </a:prstGeom>
          </p:spPr>
          <p:txBody>
            <a:bodyPr wrap="square" anchor="ctr" anchorCtr="0">
              <a:noAutofit/>
            </a:bodyPr>
            <a:lstStyle/>
            <a:p>
              <a:pPr algn="ctr">
                <a:defRPr/>
              </a:pPr>
              <a:r>
                <a:rPr lang="en-US" sz="8800">
                  <a:solidFill>
                    <a:prstClr val="white"/>
                  </a:solidFill>
                  <a:latin typeface="Tw Cen MT" panose="020B0602020104020603" pitchFamily="34" charset="0"/>
                </a:rPr>
                <a:t>1</a:t>
              </a:r>
              <a:endParaRPr lang="en-US" sz="8800" b="1" dirty="0">
                <a:solidFill>
                  <a:prstClr val="white"/>
                </a:solidFill>
                <a:latin typeface="Tw Cen MT" panose="020B0602020104020603" pitchFamily="34" charset="0"/>
              </a:endParaRPr>
            </a:p>
          </p:txBody>
        </p:sp>
        <p:cxnSp>
          <p:nvCxnSpPr>
            <p:cNvPr id="23" name="Straight Connector 22">
              <a:extLst>
                <a:ext uri="{FF2B5EF4-FFF2-40B4-BE49-F238E27FC236}">
                  <a16:creationId xmlns:a16="http://schemas.microsoft.com/office/drawing/2014/main" id="{8381533E-5BD2-45A2-A18C-9D2400A79E7E}"/>
                </a:ext>
              </a:extLst>
            </p:cNvPr>
            <p:cNvCxnSpPr/>
            <p:nvPr/>
          </p:nvCxnSpPr>
          <p:spPr>
            <a:xfrm flipH="1">
              <a:off x="3557024" y="857478"/>
              <a:ext cx="5956" cy="5384367"/>
            </a:xfrm>
            <a:prstGeom prst="line">
              <a:avLst/>
            </a:prstGeom>
            <a:ln w="82550">
              <a:solidFill>
                <a:schemeClr val="bg1"/>
              </a:solidFill>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a:blip r:embed="rId8"/>
            <a:stretch>
              <a:fillRect/>
            </a:stretch>
          </p:blipFill>
          <p:spPr>
            <a:xfrm>
              <a:off x="2438400" y="2240475"/>
              <a:ext cx="7462664" cy="64078"/>
            </a:xfrm>
            <a:prstGeom prst="rect">
              <a:avLst/>
            </a:prstGeom>
          </p:spPr>
        </p:pic>
        <p:cxnSp>
          <p:nvCxnSpPr>
            <p:cNvPr id="26" name="Straight Connector 25">
              <a:extLst>
                <a:ext uri="{FF2B5EF4-FFF2-40B4-BE49-F238E27FC236}">
                  <a16:creationId xmlns:a16="http://schemas.microsoft.com/office/drawing/2014/main" id="{8381533E-5BD2-45A2-A18C-9D2400A79E7E}"/>
                </a:ext>
              </a:extLst>
            </p:cNvPr>
            <p:cNvCxnSpPr/>
            <p:nvPr/>
          </p:nvCxnSpPr>
          <p:spPr>
            <a:xfrm flipH="1">
              <a:off x="7086600" y="857478"/>
              <a:ext cx="5956" cy="5384367"/>
            </a:xfrm>
            <a:prstGeom prst="line">
              <a:avLst/>
            </a:prstGeom>
            <a:ln w="825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82004F12-DCB5-47B6-A026-72E3239C721D}"/>
                </a:ext>
              </a:extLst>
            </p:cNvPr>
            <p:cNvSpPr txBox="1"/>
            <p:nvPr/>
          </p:nvSpPr>
          <p:spPr>
            <a:xfrm>
              <a:off x="7283386" y="990601"/>
              <a:ext cx="2238396" cy="1211153"/>
            </a:xfrm>
            <a:prstGeom prst="rect">
              <a:avLst/>
            </a:prstGeom>
            <a:noFill/>
            <a:ln>
              <a:noFill/>
            </a:ln>
          </p:spPr>
          <p:txBody>
            <a:bodyPr wrap="square" rtlCol="0" anchor="ctr" anchorCtr="0">
              <a:noAutofit/>
            </a:bodyPr>
            <a:lstStyle/>
            <a:p>
              <a:r>
                <a:rPr lang="en-US" sz="1500" dirty="0">
                  <a:solidFill>
                    <a:prstClr val="white"/>
                  </a:solidFill>
                  <a:latin typeface="Rockwell" panose="02060603020205020403" pitchFamily="18" charset="0"/>
                </a:rPr>
                <a:t>E-cigarettes --- </a:t>
              </a:r>
            </a:p>
            <a:p>
              <a:r>
                <a:rPr lang="en-US" sz="1500" dirty="0">
                  <a:solidFill>
                    <a:prstClr val="white"/>
                  </a:solidFill>
                  <a:latin typeface="Rockwell" panose="02060603020205020403" pitchFamily="18" charset="0"/>
                </a:rPr>
                <a:t>devices that heat a liquid into an aerosol that the user inhales</a:t>
              </a:r>
            </a:p>
          </p:txBody>
        </p:sp>
      </p:grpSp>
      <p:sp>
        <p:nvSpPr>
          <p:cNvPr id="7" name="Title 6"/>
          <p:cNvSpPr>
            <a:spLocks noGrp="1"/>
          </p:cNvSpPr>
          <p:nvPr>
            <p:ph type="title" idx="4294967295"/>
          </p:nvPr>
        </p:nvSpPr>
        <p:spPr/>
        <p:txBody>
          <a:bodyPr/>
          <a:lstStyle/>
          <a:p>
            <a:r>
              <a:rPr lang="en-US" dirty="0"/>
              <a:t>Topics 6</a:t>
            </a:r>
          </a:p>
        </p:txBody>
      </p:sp>
    </p:spTree>
    <p:extLst>
      <p:ext uri="{BB962C8B-B14F-4D97-AF65-F5344CB8AC3E}">
        <p14:creationId xmlns:p14="http://schemas.microsoft.com/office/powerpoint/2010/main" val="10615576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2. Brain Development, Addiction, Behavior Risks, and Aerosol."/>
          <p:cNvGrpSpPr/>
          <p:nvPr/>
        </p:nvGrpSpPr>
        <p:grpSpPr>
          <a:xfrm>
            <a:off x="2428568" y="857478"/>
            <a:ext cx="7472496" cy="5430579"/>
            <a:chOff x="2428568" y="857478"/>
            <a:chExt cx="7472496" cy="5430579"/>
          </a:xfrm>
        </p:grpSpPr>
        <p:pic>
          <p:nvPicPr>
            <p:cNvPr id="3" name="Content Placeholder 5"/>
            <p:cNvPicPr>
              <a:picLocks noChangeAspect="1"/>
            </p:cNvPicPr>
            <p:nvPr/>
          </p:nvPicPr>
          <p:blipFill rotWithShape="1">
            <a:blip r:embed="rId3"/>
            <a:srcRect l="17468" t="14940" r="2354" b="917"/>
            <a:stretch/>
          </p:blipFill>
          <p:spPr>
            <a:xfrm>
              <a:off x="3504123" y="2306638"/>
              <a:ext cx="3719042" cy="1333500"/>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3538880" y="3569654"/>
              <a:ext cx="3670400" cy="1398586"/>
            </a:xfrm>
            <a:prstGeom prst="rect">
              <a:avLst/>
            </a:prstGeom>
          </p:spPr>
        </p:pic>
        <p:pic>
          <p:nvPicPr>
            <p:cNvPr id="5" name="Picture 4"/>
            <p:cNvPicPr>
              <a:picLocks noChangeAspect="1"/>
            </p:cNvPicPr>
            <p:nvPr/>
          </p:nvPicPr>
          <p:blipFill rotWithShape="1">
            <a:blip r:embed="rId6"/>
            <a:srcRect l="34200"/>
            <a:stretch/>
          </p:blipFill>
          <p:spPr>
            <a:xfrm>
              <a:off x="3561228" y="4955871"/>
              <a:ext cx="3582521" cy="1264590"/>
            </a:xfrm>
            <a:prstGeom prst="rect">
              <a:avLst/>
            </a:prstGeom>
          </p:spPr>
        </p:pic>
        <p:pic>
          <p:nvPicPr>
            <p:cNvPr id="12" name="Picture 11"/>
            <p:cNvPicPr>
              <a:picLocks noChangeAspect="1"/>
            </p:cNvPicPr>
            <p:nvPr/>
          </p:nvPicPr>
          <p:blipFill rotWithShape="1">
            <a:blip r:embed="rId7"/>
            <a:srcRect t="9715" b="11063"/>
            <a:stretch/>
          </p:blipFill>
          <p:spPr>
            <a:xfrm>
              <a:off x="4037162" y="985985"/>
              <a:ext cx="2430531" cy="1231592"/>
            </a:xfrm>
            <a:prstGeom prst="rect">
              <a:avLst/>
            </a:prstGeom>
          </p:spPr>
        </p:pic>
        <p:sp>
          <p:nvSpPr>
            <p:cNvPr id="6" name="Rectangle 5"/>
            <p:cNvSpPr/>
            <p:nvPr/>
          </p:nvSpPr>
          <p:spPr>
            <a:xfrm>
              <a:off x="7086600" y="930275"/>
              <a:ext cx="2514600" cy="5343525"/>
            </a:xfrm>
            <a:prstGeom prst="rect">
              <a:avLst/>
            </a:prstGeom>
            <a:solidFill>
              <a:srgbClr val="122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495550" y="930275"/>
              <a:ext cx="1076325" cy="5343525"/>
            </a:xfrm>
            <a:prstGeom prst="rect">
              <a:avLst/>
            </a:prstGeom>
            <a:solidFill>
              <a:srgbClr val="122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495550" y="2270760"/>
              <a:ext cx="1076325" cy="132620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7086600" y="2247900"/>
              <a:ext cx="2514600" cy="134906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2004F12-DCB5-47B6-A026-72E3239C721D}"/>
                </a:ext>
              </a:extLst>
            </p:cNvPr>
            <p:cNvSpPr txBox="1"/>
            <p:nvPr/>
          </p:nvSpPr>
          <p:spPr>
            <a:xfrm>
              <a:off x="7283386" y="2252553"/>
              <a:ext cx="2216214" cy="1375901"/>
            </a:xfrm>
            <a:prstGeom prst="rect">
              <a:avLst/>
            </a:prstGeom>
            <a:noFill/>
            <a:ln>
              <a:noFill/>
            </a:ln>
          </p:spPr>
          <p:txBody>
            <a:bodyPr wrap="square" rtlCol="0" anchor="ctr" anchorCtr="0">
              <a:noAutofit/>
            </a:bodyPr>
            <a:lstStyle/>
            <a:p>
              <a:r>
                <a:rPr lang="en-US" sz="1600" dirty="0">
                  <a:solidFill>
                    <a:prstClr val="white"/>
                  </a:solidFill>
                  <a:latin typeface="Rockwell" panose="02060603020205020403" pitchFamily="18" charset="0"/>
                </a:rPr>
                <a:t>Brain Development, Addiction, Behavior Risks, and Aerosol</a:t>
              </a:r>
            </a:p>
          </p:txBody>
        </p:sp>
        <p:sp>
          <p:nvSpPr>
            <p:cNvPr id="9" name="TextBox 8">
              <a:extLst>
                <a:ext uri="{FF2B5EF4-FFF2-40B4-BE49-F238E27FC236}">
                  <a16:creationId xmlns:a16="http://schemas.microsoft.com/office/drawing/2014/main" id="{82004F12-DCB5-47B6-A026-72E3239C721D}"/>
                </a:ext>
              </a:extLst>
            </p:cNvPr>
            <p:cNvSpPr txBox="1"/>
            <p:nvPr/>
          </p:nvSpPr>
          <p:spPr>
            <a:xfrm>
              <a:off x="7283386" y="3600514"/>
              <a:ext cx="2407044" cy="1318766"/>
            </a:xfrm>
            <a:prstGeom prst="rect">
              <a:avLst/>
            </a:prstGeom>
            <a:noFill/>
            <a:ln>
              <a:noFill/>
            </a:ln>
          </p:spPr>
          <p:txBody>
            <a:bodyPr wrap="square" rtlCol="0" anchor="ctr" anchorCtr="0">
              <a:noAutofit/>
            </a:bodyPr>
            <a:lstStyle/>
            <a:p>
              <a:pPr>
                <a:defRPr/>
              </a:pPr>
              <a:r>
                <a:rPr lang="en-US" sz="2250" dirty="0">
                  <a:solidFill>
                    <a:prstClr val="white"/>
                  </a:solidFill>
                  <a:latin typeface="Rockwell" panose="02060603020205020403" pitchFamily="18" charset="0"/>
                </a:rPr>
                <a:t>What Factors Lead to Teen</a:t>
              </a:r>
              <a:br>
                <a:rPr lang="en-US" sz="2250" dirty="0">
                  <a:solidFill>
                    <a:prstClr val="white"/>
                  </a:solidFill>
                  <a:latin typeface="Rockwell" panose="02060603020205020403" pitchFamily="18" charset="0"/>
                </a:rPr>
              </a:br>
              <a:r>
                <a:rPr lang="en-US" sz="2250" dirty="0">
                  <a:solidFill>
                    <a:prstClr val="white"/>
                  </a:solidFill>
                  <a:latin typeface="Rockwell" panose="02060603020205020403" pitchFamily="18" charset="0"/>
                </a:rPr>
                <a:t>E-cigarette Use?</a:t>
              </a:r>
            </a:p>
          </p:txBody>
        </p:sp>
        <p:sp>
          <p:nvSpPr>
            <p:cNvPr id="10" name="TextBox 9">
              <a:extLst>
                <a:ext uri="{FF2B5EF4-FFF2-40B4-BE49-F238E27FC236}">
                  <a16:creationId xmlns:a16="http://schemas.microsoft.com/office/drawing/2014/main" id="{82004F12-DCB5-47B6-A026-72E3239C721D}"/>
                </a:ext>
              </a:extLst>
            </p:cNvPr>
            <p:cNvSpPr txBox="1"/>
            <p:nvPr/>
          </p:nvSpPr>
          <p:spPr>
            <a:xfrm>
              <a:off x="7283386" y="4966443"/>
              <a:ext cx="2216214" cy="1236519"/>
            </a:xfrm>
            <a:prstGeom prst="rect">
              <a:avLst/>
            </a:prstGeom>
            <a:noFill/>
            <a:ln>
              <a:noFill/>
            </a:ln>
          </p:spPr>
          <p:txBody>
            <a:bodyPr wrap="square" rtlCol="0" anchor="ctr" anchorCtr="0">
              <a:noAutofit/>
            </a:bodyPr>
            <a:lstStyle/>
            <a:p>
              <a:pPr>
                <a:defRPr/>
              </a:pPr>
              <a:r>
                <a:rPr lang="en-US" sz="2250" dirty="0">
                  <a:solidFill>
                    <a:prstClr val="white"/>
                  </a:solidFill>
                  <a:latin typeface="Rockwell" panose="02060603020205020403" pitchFamily="18" charset="0"/>
                </a:rPr>
                <a:t>What Can You Do?</a:t>
              </a:r>
            </a:p>
          </p:txBody>
        </p:sp>
        <p:pic>
          <p:nvPicPr>
            <p:cNvPr id="14" name="Picture 13"/>
            <p:cNvPicPr>
              <a:picLocks noChangeAspect="1"/>
            </p:cNvPicPr>
            <p:nvPr/>
          </p:nvPicPr>
          <p:blipFill>
            <a:blip r:embed="rId8"/>
            <a:stretch>
              <a:fillRect/>
            </a:stretch>
          </p:blipFill>
          <p:spPr>
            <a:xfrm>
              <a:off x="2438400" y="3568309"/>
              <a:ext cx="7462664" cy="64078"/>
            </a:xfrm>
            <a:prstGeom prst="rect">
              <a:avLst/>
            </a:prstGeom>
          </p:spPr>
        </p:pic>
        <p:pic>
          <p:nvPicPr>
            <p:cNvPr id="15" name="Picture 14"/>
            <p:cNvPicPr>
              <a:picLocks noChangeAspect="1"/>
            </p:cNvPicPr>
            <p:nvPr/>
          </p:nvPicPr>
          <p:blipFill>
            <a:blip r:embed="rId8"/>
            <a:stretch>
              <a:fillRect/>
            </a:stretch>
          </p:blipFill>
          <p:spPr>
            <a:xfrm>
              <a:off x="2438400" y="4896143"/>
              <a:ext cx="7462664" cy="64078"/>
            </a:xfrm>
            <a:prstGeom prst="rect">
              <a:avLst/>
            </a:prstGeom>
          </p:spPr>
        </p:pic>
        <p:pic>
          <p:nvPicPr>
            <p:cNvPr id="16" name="Picture 15"/>
            <p:cNvPicPr>
              <a:picLocks noChangeAspect="1"/>
            </p:cNvPicPr>
            <p:nvPr/>
          </p:nvPicPr>
          <p:blipFill>
            <a:blip r:embed="rId8"/>
            <a:stretch>
              <a:fillRect/>
            </a:stretch>
          </p:blipFill>
          <p:spPr>
            <a:xfrm>
              <a:off x="2438400" y="6223979"/>
              <a:ext cx="7462664" cy="64078"/>
            </a:xfrm>
            <a:prstGeom prst="rect">
              <a:avLst/>
            </a:prstGeom>
          </p:spPr>
        </p:pic>
        <p:pic>
          <p:nvPicPr>
            <p:cNvPr id="17" name="Picture 16"/>
            <p:cNvPicPr>
              <a:picLocks noChangeAspect="1"/>
            </p:cNvPicPr>
            <p:nvPr/>
          </p:nvPicPr>
          <p:blipFill>
            <a:blip r:embed="rId8"/>
            <a:stretch>
              <a:fillRect/>
            </a:stretch>
          </p:blipFill>
          <p:spPr>
            <a:xfrm>
              <a:off x="2428568" y="912641"/>
              <a:ext cx="7462664" cy="64078"/>
            </a:xfrm>
            <a:prstGeom prst="rect">
              <a:avLst/>
            </a:prstGeom>
          </p:spPr>
        </p:pic>
        <p:sp>
          <p:nvSpPr>
            <p:cNvPr id="18" name="Rectangle 17"/>
            <p:cNvSpPr/>
            <p:nvPr/>
          </p:nvSpPr>
          <p:spPr>
            <a:xfrm>
              <a:off x="2489703" y="2303781"/>
              <a:ext cx="1038357" cy="1264920"/>
            </a:xfrm>
            <a:prstGeom prst="rect">
              <a:avLst/>
            </a:prstGeom>
          </p:spPr>
          <p:txBody>
            <a:bodyPr wrap="square" anchor="ctr" anchorCtr="0">
              <a:noAutofit/>
            </a:bodyPr>
            <a:lstStyle/>
            <a:p>
              <a:pPr algn="ctr">
                <a:defRPr/>
              </a:pPr>
              <a:r>
                <a:rPr lang="en-US" sz="8800">
                  <a:solidFill>
                    <a:prstClr val="white"/>
                  </a:solidFill>
                  <a:latin typeface="Tw Cen MT" panose="020B0602020104020603" pitchFamily="34" charset="0"/>
                </a:rPr>
                <a:t>2</a:t>
              </a:r>
              <a:endParaRPr lang="en-US" sz="8800" b="1" dirty="0">
                <a:solidFill>
                  <a:prstClr val="white"/>
                </a:solidFill>
                <a:latin typeface="Tw Cen MT" panose="020B0602020104020603" pitchFamily="34" charset="0"/>
              </a:endParaRPr>
            </a:p>
          </p:txBody>
        </p:sp>
        <p:sp>
          <p:nvSpPr>
            <p:cNvPr id="19" name="Rectangle 18"/>
            <p:cNvSpPr/>
            <p:nvPr/>
          </p:nvSpPr>
          <p:spPr>
            <a:xfrm>
              <a:off x="2489703" y="3637281"/>
              <a:ext cx="1038357" cy="1264920"/>
            </a:xfrm>
            <a:prstGeom prst="rect">
              <a:avLst/>
            </a:prstGeom>
          </p:spPr>
          <p:txBody>
            <a:bodyPr wrap="square" anchor="ctr" anchorCtr="0">
              <a:noAutofit/>
            </a:bodyPr>
            <a:lstStyle/>
            <a:p>
              <a:pPr algn="ctr">
                <a:defRPr/>
              </a:pPr>
              <a:r>
                <a:rPr lang="en-US" sz="8800">
                  <a:solidFill>
                    <a:prstClr val="white"/>
                  </a:solidFill>
                  <a:latin typeface="Tw Cen MT" panose="020B0602020104020603" pitchFamily="34" charset="0"/>
                </a:rPr>
                <a:t>3</a:t>
              </a:r>
              <a:endParaRPr lang="en-US" sz="8800" b="1" dirty="0">
                <a:solidFill>
                  <a:prstClr val="white"/>
                </a:solidFill>
                <a:latin typeface="Tw Cen MT" panose="020B0602020104020603" pitchFamily="34" charset="0"/>
              </a:endParaRPr>
            </a:p>
          </p:txBody>
        </p:sp>
        <p:sp>
          <p:nvSpPr>
            <p:cNvPr id="20" name="Rectangle 19"/>
            <p:cNvSpPr/>
            <p:nvPr/>
          </p:nvSpPr>
          <p:spPr>
            <a:xfrm>
              <a:off x="2489703" y="4959350"/>
              <a:ext cx="1038357" cy="1268731"/>
            </a:xfrm>
            <a:prstGeom prst="rect">
              <a:avLst/>
            </a:prstGeom>
          </p:spPr>
          <p:txBody>
            <a:bodyPr wrap="square" anchor="ctr" anchorCtr="0">
              <a:noAutofit/>
            </a:bodyPr>
            <a:lstStyle/>
            <a:p>
              <a:pPr algn="ctr">
                <a:defRPr/>
              </a:pPr>
              <a:r>
                <a:rPr lang="en-US" sz="8800">
                  <a:solidFill>
                    <a:prstClr val="white"/>
                  </a:solidFill>
                  <a:latin typeface="Tw Cen MT" panose="020B0602020104020603" pitchFamily="34" charset="0"/>
                </a:rPr>
                <a:t>4</a:t>
              </a:r>
              <a:endParaRPr lang="en-US" sz="8800" b="1" dirty="0">
                <a:solidFill>
                  <a:prstClr val="white"/>
                </a:solidFill>
                <a:latin typeface="Tw Cen MT" panose="020B0602020104020603" pitchFamily="34" charset="0"/>
              </a:endParaRPr>
            </a:p>
          </p:txBody>
        </p:sp>
        <p:sp>
          <p:nvSpPr>
            <p:cNvPr id="22" name="Rectangle 21"/>
            <p:cNvSpPr/>
            <p:nvPr/>
          </p:nvSpPr>
          <p:spPr>
            <a:xfrm>
              <a:off x="2489703" y="932181"/>
              <a:ext cx="1038357" cy="1310639"/>
            </a:xfrm>
            <a:prstGeom prst="rect">
              <a:avLst/>
            </a:prstGeom>
          </p:spPr>
          <p:txBody>
            <a:bodyPr wrap="square" anchor="ctr" anchorCtr="0">
              <a:noAutofit/>
            </a:bodyPr>
            <a:lstStyle/>
            <a:p>
              <a:pPr algn="ctr">
                <a:defRPr/>
              </a:pPr>
              <a:r>
                <a:rPr lang="en-US" sz="8800">
                  <a:solidFill>
                    <a:prstClr val="white"/>
                  </a:solidFill>
                  <a:latin typeface="Tw Cen MT" panose="020B0602020104020603" pitchFamily="34" charset="0"/>
                </a:rPr>
                <a:t>1</a:t>
              </a:r>
              <a:endParaRPr lang="en-US" sz="8800" b="1" dirty="0">
                <a:solidFill>
                  <a:prstClr val="white"/>
                </a:solidFill>
                <a:latin typeface="Tw Cen MT" panose="020B0602020104020603" pitchFamily="34" charset="0"/>
              </a:endParaRPr>
            </a:p>
          </p:txBody>
        </p:sp>
        <p:cxnSp>
          <p:nvCxnSpPr>
            <p:cNvPr id="23" name="Straight Connector 22">
              <a:extLst>
                <a:ext uri="{FF2B5EF4-FFF2-40B4-BE49-F238E27FC236}">
                  <a16:creationId xmlns:a16="http://schemas.microsoft.com/office/drawing/2014/main" id="{8381533E-5BD2-45A2-A18C-9D2400A79E7E}"/>
                </a:ext>
              </a:extLst>
            </p:cNvPr>
            <p:cNvCxnSpPr/>
            <p:nvPr/>
          </p:nvCxnSpPr>
          <p:spPr>
            <a:xfrm flipH="1">
              <a:off x="3557024" y="857478"/>
              <a:ext cx="5956" cy="5384367"/>
            </a:xfrm>
            <a:prstGeom prst="line">
              <a:avLst/>
            </a:prstGeom>
            <a:ln w="82550">
              <a:solidFill>
                <a:schemeClr val="bg1"/>
              </a:solidFill>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a:blip r:embed="rId8"/>
            <a:stretch>
              <a:fillRect/>
            </a:stretch>
          </p:blipFill>
          <p:spPr>
            <a:xfrm>
              <a:off x="2438400" y="2240475"/>
              <a:ext cx="7462664" cy="64078"/>
            </a:xfrm>
            <a:prstGeom prst="rect">
              <a:avLst/>
            </a:prstGeom>
          </p:spPr>
        </p:pic>
        <p:cxnSp>
          <p:nvCxnSpPr>
            <p:cNvPr id="26" name="Straight Connector 25">
              <a:extLst>
                <a:ext uri="{FF2B5EF4-FFF2-40B4-BE49-F238E27FC236}">
                  <a16:creationId xmlns:a16="http://schemas.microsoft.com/office/drawing/2014/main" id="{8381533E-5BD2-45A2-A18C-9D2400A79E7E}"/>
                </a:ext>
              </a:extLst>
            </p:cNvPr>
            <p:cNvCxnSpPr/>
            <p:nvPr/>
          </p:nvCxnSpPr>
          <p:spPr>
            <a:xfrm flipH="1">
              <a:off x="7086600" y="857478"/>
              <a:ext cx="5956" cy="5384367"/>
            </a:xfrm>
            <a:prstGeom prst="line">
              <a:avLst/>
            </a:prstGeom>
            <a:ln w="825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82004F12-DCB5-47B6-A026-72E3239C721D}"/>
                </a:ext>
              </a:extLst>
            </p:cNvPr>
            <p:cNvSpPr txBox="1"/>
            <p:nvPr/>
          </p:nvSpPr>
          <p:spPr>
            <a:xfrm>
              <a:off x="7283386" y="990601"/>
              <a:ext cx="2238396" cy="1211153"/>
            </a:xfrm>
            <a:prstGeom prst="rect">
              <a:avLst/>
            </a:prstGeom>
            <a:noFill/>
            <a:ln>
              <a:noFill/>
            </a:ln>
          </p:spPr>
          <p:txBody>
            <a:bodyPr wrap="square" rtlCol="0" anchor="ctr" anchorCtr="0">
              <a:noAutofit/>
            </a:bodyPr>
            <a:lstStyle/>
            <a:p>
              <a:r>
                <a:rPr lang="en-US" sz="1600" dirty="0">
                  <a:solidFill>
                    <a:prstClr val="white"/>
                  </a:solidFill>
                  <a:latin typeface="Rockwell" panose="02060603020205020403" pitchFamily="18" charset="0"/>
                </a:rPr>
                <a:t>E-cigarettes --- </a:t>
              </a:r>
            </a:p>
            <a:p>
              <a:r>
                <a:rPr lang="en-US" sz="1600" dirty="0">
                  <a:solidFill>
                    <a:prstClr val="white"/>
                  </a:solidFill>
                  <a:latin typeface="Rockwell" panose="02060603020205020403" pitchFamily="18" charset="0"/>
                </a:rPr>
                <a:t>devices that heat a liquid into an aerosol that the user inhales</a:t>
              </a:r>
            </a:p>
          </p:txBody>
        </p:sp>
      </p:grpSp>
      <p:sp>
        <p:nvSpPr>
          <p:cNvPr id="7" name="Title 6"/>
          <p:cNvSpPr>
            <a:spLocks noGrp="1"/>
          </p:cNvSpPr>
          <p:nvPr>
            <p:ph type="title" idx="4294967295"/>
          </p:nvPr>
        </p:nvSpPr>
        <p:spPr/>
        <p:txBody>
          <a:bodyPr/>
          <a:lstStyle/>
          <a:p>
            <a:r>
              <a:rPr lang="en-US" dirty="0"/>
              <a:t>Topics</a:t>
            </a:r>
            <a:r>
              <a:rPr lang="en-US" baseline="0" dirty="0"/>
              <a:t> 7</a:t>
            </a:r>
            <a:endParaRPr lang="en-US" dirty="0"/>
          </a:p>
        </p:txBody>
      </p:sp>
    </p:spTree>
    <p:extLst>
      <p:ext uri="{BB962C8B-B14F-4D97-AF65-F5344CB8AC3E}">
        <p14:creationId xmlns:p14="http://schemas.microsoft.com/office/powerpoint/2010/main" val="41822800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3. Flavors and Advertising"/>
          <p:cNvGrpSpPr/>
          <p:nvPr/>
        </p:nvGrpSpPr>
        <p:grpSpPr>
          <a:xfrm>
            <a:off x="2428568" y="857478"/>
            <a:ext cx="7472496" cy="5430579"/>
            <a:chOff x="2428568" y="857478"/>
            <a:chExt cx="7472496" cy="5430579"/>
          </a:xfrm>
        </p:grpSpPr>
        <p:pic>
          <p:nvPicPr>
            <p:cNvPr id="3" name="Content Placeholder 5"/>
            <p:cNvPicPr>
              <a:picLocks noChangeAspect="1"/>
            </p:cNvPicPr>
            <p:nvPr/>
          </p:nvPicPr>
          <p:blipFill rotWithShape="1">
            <a:blip r:embed="rId3"/>
            <a:srcRect l="17468" t="14940" r="2354" b="917"/>
            <a:stretch/>
          </p:blipFill>
          <p:spPr>
            <a:xfrm>
              <a:off x="3504123" y="2306638"/>
              <a:ext cx="3719042" cy="1333500"/>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3538880" y="3569654"/>
              <a:ext cx="3670400" cy="1398586"/>
            </a:xfrm>
            <a:prstGeom prst="rect">
              <a:avLst/>
            </a:prstGeom>
          </p:spPr>
        </p:pic>
        <p:pic>
          <p:nvPicPr>
            <p:cNvPr id="5" name="Picture 4"/>
            <p:cNvPicPr>
              <a:picLocks noChangeAspect="1"/>
            </p:cNvPicPr>
            <p:nvPr/>
          </p:nvPicPr>
          <p:blipFill rotWithShape="1">
            <a:blip r:embed="rId6"/>
            <a:srcRect l="34200"/>
            <a:stretch/>
          </p:blipFill>
          <p:spPr>
            <a:xfrm>
              <a:off x="3561228" y="4955871"/>
              <a:ext cx="3582521" cy="1264590"/>
            </a:xfrm>
            <a:prstGeom prst="rect">
              <a:avLst/>
            </a:prstGeom>
          </p:spPr>
        </p:pic>
        <p:pic>
          <p:nvPicPr>
            <p:cNvPr id="12" name="Picture 11"/>
            <p:cNvPicPr>
              <a:picLocks noChangeAspect="1"/>
            </p:cNvPicPr>
            <p:nvPr/>
          </p:nvPicPr>
          <p:blipFill rotWithShape="1">
            <a:blip r:embed="rId7"/>
            <a:srcRect t="9715" b="11063"/>
            <a:stretch/>
          </p:blipFill>
          <p:spPr>
            <a:xfrm>
              <a:off x="4037162" y="985985"/>
              <a:ext cx="2430531" cy="1231592"/>
            </a:xfrm>
            <a:prstGeom prst="rect">
              <a:avLst/>
            </a:prstGeom>
          </p:spPr>
        </p:pic>
        <p:sp>
          <p:nvSpPr>
            <p:cNvPr id="6" name="Rectangle 5"/>
            <p:cNvSpPr/>
            <p:nvPr/>
          </p:nvSpPr>
          <p:spPr>
            <a:xfrm>
              <a:off x="7086600" y="930275"/>
              <a:ext cx="2514600" cy="5343525"/>
            </a:xfrm>
            <a:prstGeom prst="rect">
              <a:avLst/>
            </a:prstGeom>
            <a:solidFill>
              <a:srgbClr val="122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495550" y="930275"/>
              <a:ext cx="1076325" cy="5343525"/>
            </a:xfrm>
            <a:prstGeom prst="rect">
              <a:avLst/>
            </a:prstGeom>
            <a:solidFill>
              <a:srgbClr val="122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495550" y="3613785"/>
              <a:ext cx="1076325" cy="132620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7086600" y="3590925"/>
              <a:ext cx="2514600" cy="134906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2004F12-DCB5-47B6-A026-72E3239C721D}"/>
                </a:ext>
              </a:extLst>
            </p:cNvPr>
            <p:cNvSpPr txBox="1"/>
            <p:nvPr/>
          </p:nvSpPr>
          <p:spPr>
            <a:xfrm>
              <a:off x="7283386" y="2252553"/>
              <a:ext cx="2216214" cy="1375901"/>
            </a:xfrm>
            <a:prstGeom prst="rect">
              <a:avLst/>
            </a:prstGeom>
            <a:noFill/>
            <a:ln>
              <a:noFill/>
            </a:ln>
          </p:spPr>
          <p:txBody>
            <a:bodyPr wrap="square" rtlCol="0" anchor="ctr" anchorCtr="0">
              <a:noAutofit/>
            </a:bodyPr>
            <a:lstStyle/>
            <a:p>
              <a:r>
                <a:rPr lang="en-US" sz="1500" dirty="0">
                  <a:solidFill>
                    <a:prstClr val="white"/>
                  </a:solidFill>
                  <a:latin typeface="Rockwell" panose="02060603020205020403" pitchFamily="18" charset="0"/>
                </a:rPr>
                <a:t>Brain Development, Addiction, Behavior Risks, Aerosol, and Defective E-cigarette batteries</a:t>
              </a:r>
            </a:p>
          </p:txBody>
        </p:sp>
        <p:sp>
          <p:nvSpPr>
            <p:cNvPr id="9" name="TextBox 8">
              <a:extLst>
                <a:ext uri="{FF2B5EF4-FFF2-40B4-BE49-F238E27FC236}">
                  <a16:creationId xmlns:a16="http://schemas.microsoft.com/office/drawing/2014/main" id="{82004F12-DCB5-47B6-A026-72E3239C721D}"/>
                </a:ext>
              </a:extLst>
            </p:cNvPr>
            <p:cNvSpPr txBox="1"/>
            <p:nvPr/>
          </p:nvSpPr>
          <p:spPr>
            <a:xfrm>
              <a:off x="7283386" y="3600514"/>
              <a:ext cx="2279714" cy="1318766"/>
            </a:xfrm>
            <a:prstGeom prst="rect">
              <a:avLst/>
            </a:prstGeom>
            <a:noFill/>
            <a:ln>
              <a:noFill/>
            </a:ln>
          </p:spPr>
          <p:txBody>
            <a:bodyPr wrap="square" rtlCol="0" anchor="ctr" anchorCtr="0">
              <a:noAutofit/>
            </a:bodyPr>
            <a:lstStyle/>
            <a:p>
              <a:pPr>
                <a:defRPr/>
              </a:pPr>
              <a:r>
                <a:rPr lang="en-US" dirty="0">
                  <a:solidFill>
                    <a:prstClr val="white"/>
                  </a:solidFill>
                  <a:latin typeface="Rockwell" panose="02060603020205020403" pitchFamily="18" charset="0"/>
                </a:rPr>
                <a:t>Flavors and Advertising</a:t>
              </a:r>
            </a:p>
          </p:txBody>
        </p:sp>
        <p:sp>
          <p:nvSpPr>
            <p:cNvPr id="10" name="TextBox 9">
              <a:extLst>
                <a:ext uri="{FF2B5EF4-FFF2-40B4-BE49-F238E27FC236}">
                  <a16:creationId xmlns:a16="http://schemas.microsoft.com/office/drawing/2014/main" id="{82004F12-DCB5-47B6-A026-72E3239C721D}"/>
                </a:ext>
              </a:extLst>
            </p:cNvPr>
            <p:cNvSpPr txBox="1"/>
            <p:nvPr/>
          </p:nvSpPr>
          <p:spPr>
            <a:xfrm>
              <a:off x="7283386" y="4966443"/>
              <a:ext cx="2216214" cy="1236519"/>
            </a:xfrm>
            <a:prstGeom prst="rect">
              <a:avLst/>
            </a:prstGeom>
            <a:noFill/>
            <a:ln>
              <a:noFill/>
            </a:ln>
          </p:spPr>
          <p:txBody>
            <a:bodyPr wrap="square" rtlCol="0" anchor="ctr" anchorCtr="0">
              <a:noAutofit/>
            </a:bodyPr>
            <a:lstStyle/>
            <a:p>
              <a:pPr>
                <a:defRPr/>
              </a:pPr>
              <a:r>
                <a:rPr lang="en-US" sz="2250" dirty="0">
                  <a:solidFill>
                    <a:prstClr val="white"/>
                  </a:solidFill>
                  <a:latin typeface="Rockwell" panose="02060603020205020403" pitchFamily="18" charset="0"/>
                </a:rPr>
                <a:t>What Can You Do?</a:t>
              </a:r>
            </a:p>
          </p:txBody>
        </p:sp>
        <p:pic>
          <p:nvPicPr>
            <p:cNvPr id="14" name="Picture 13"/>
            <p:cNvPicPr>
              <a:picLocks noChangeAspect="1"/>
            </p:cNvPicPr>
            <p:nvPr/>
          </p:nvPicPr>
          <p:blipFill>
            <a:blip r:embed="rId8"/>
            <a:stretch>
              <a:fillRect/>
            </a:stretch>
          </p:blipFill>
          <p:spPr>
            <a:xfrm>
              <a:off x="2438400" y="3568309"/>
              <a:ext cx="7462664" cy="64078"/>
            </a:xfrm>
            <a:prstGeom prst="rect">
              <a:avLst/>
            </a:prstGeom>
          </p:spPr>
        </p:pic>
        <p:pic>
          <p:nvPicPr>
            <p:cNvPr id="15" name="Picture 14"/>
            <p:cNvPicPr>
              <a:picLocks noChangeAspect="1"/>
            </p:cNvPicPr>
            <p:nvPr/>
          </p:nvPicPr>
          <p:blipFill>
            <a:blip r:embed="rId8"/>
            <a:stretch>
              <a:fillRect/>
            </a:stretch>
          </p:blipFill>
          <p:spPr>
            <a:xfrm>
              <a:off x="2438400" y="4896143"/>
              <a:ext cx="7462664" cy="64078"/>
            </a:xfrm>
            <a:prstGeom prst="rect">
              <a:avLst/>
            </a:prstGeom>
          </p:spPr>
        </p:pic>
        <p:pic>
          <p:nvPicPr>
            <p:cNvPr id="16" name="Picture 15"/>
            <p:cNvPicPr>
              <a:picLocks noChangeAspect="1"/>
            </p:cNvPicPr>
            <p:nvPr/>
          </p:nvPicPr>
          <p:blipFill>
            <a:blip r:embed="rId8"/>
            <a:stretch>
              <a:fillRect/>
            </a:stretch>
          </p:blipFill>
          <p:spPr>
            <a:xfrm>
              <a:off x="2438400" y="6223979"/>
              <a:ext cx="7462664" cy="64078"/>
            </a:xfrm>
            <a:prstGeom prst="rect">
              <a:avLst/>
            </a:prstGeom>
          </p:spPr>
        </p:pic>
        <p:pic>
          <p:nvPicPr>
            <p:cNvPr id="17" name="Picture 16"/>
            <p:cNvPicPr>
              <a:picLocks noChangeAspect="1"/>
            </p:cNvPicPr>
            <p:nvPr/>
          </p:nvPicPr>
          <p:blipFill>
            <a:blip r:embed="rId8"/>
            <a:stretch>
              <a:fillRect/>
            </a:stretch>
          </p:blipFill>
          <p:spPr>
            <a:xfrm>
              <a:off x="2428568" y="912641"/>
              <a:ext cx="7462664" cy="64078"/>
            </a:xfrm>
            <a:prstGeom prst="rect">
              <a:avLst/>
            </a:prstGeom>
          </p:spPr>
        </p:pic>
        <p:sp>
          <p:nvSpPr>
            <p:cNvPr id="18" name="Rectangle 17"/>
            <p:cNvSpPr/>
            <p:nvPr/>
          </p:nvSpPr>
          <p:spPr>
            <a:xfrm>
              <a:off x="2489703" y="2303781"/>
              <a:ext cx="1038357" cy="1264920"/>
            </a:xfrm>
            <a:prstGeom prst="rect">
              <a:avLst/>
            </a:prstGeom>
          </p:spPr>
          <p:txBody>
            <a:bodyPr wrap="square" anchor="ctr" anchorCtr="0">
              <a:noAutofit/>
            </a:bodyPr>
            <a:lstStyle/>
            <a:p>
              <a:pPr algn="ctr">
                <a:defRPr/>
              </a:pPr>
              <a:r>
                <a:rPr lang="en-US" sz="8800">
                  <a:solidFill>
                    <a:prstClr val="white"/>
                  </a:solidFill>
                  <a:latin typeface="Tw Cen MT" panose="020B0602020104020603" pitchFamily="34" charset="0"/>
                </a:rPr>
                <a:t>2</a:t>
              </a:r>
              <a:endParaRPr lang="en-US" sz="8800" b="1" dirty="0">
                <a:solidFill>
                  <a:prstClr val="white"/>
                </a:solidFill>
                <a:latin typeface="Tw Cen MT" panose="020B0602020104020603" pitchFamily="34" charset="0"/>
              </a:endParaRPr>
            </a:p>
          </p:txBody>
        </p:sp>
        <p:sp>
          <p:nvSpPr>
            <p:cNvPr id="19" name="Rectangle 18"/>
            <p:cNvSpPr/>
            <p:nvPr/>
          </p:nvSpPr>
          <p:spPr>
            <a:xfrm>
              <a:off x="2489703" y="3637281"/>
              <a:ext cx="1038357" cy="1264920"/>
            </a:xfrm>
            <a:prstGeom prst="rect">
              <a:avLst/>
            </a:prstGeom>
          </p:spPr>
          <p:txBody>
            <a:bodyPr wrap="square" anchor="ctr" anchorCtr="0">
              <a:noAutofit/>
            </a:bodyPr>
            <a:lstStyle/>
            <a:p>
              <a:pPr algn="ctr">
                <a:defRPr/>
              </a:pPr>
              <a:r>
                <a:rPr lang="en-US" sz="8800">
                  <a:solidFill>
                    <a:prstClr val="white"/>
                  </a:solidFill>
                  <a:latin typeface="Tw Cen MT" panose="020B0602020104020603" pitchFamily="34" charset="0"/>
                </a:rPr>
                <a:t>3</a:t>
              </a:r>
              <a:endParaRPr lang="en-US" sz="8800" b="1" dirty="0">
                <a:solidFill>
                  <a:prstClr val="white"/>
                </a:solidFill>
                <a:latin typeface="Tw Cen MT" panose="020B0602020104020603" pitchFamily="34" charset="0"/>
              </a:endParaRPr>
            </a:p>
          </p:txBody>
        </p:sp>
        <p:sp>
          <p:nvSpPr>
            <p:cNvPr id="20" name="Rectangle 19"/>
            <p:cNvSpPr/>
            <p:nvPr/>
          </p:nvSpPr>
          <p:spPr>
            <a:xfrm>
              <a:off x="2489703" y="4959350"/>
              <a:ext cx="1038357" cy="1268731"/>
            </a:xfrm>
            <a:prstGeom prst="rect">
              <a:avLst/>
            </a:prstGeom>
          </p:spPr>
          <p:txBody>
            <a:bodyPr wrap="square" anchor="ctr" anchorCtr="0">
              <a:noAutofit/>
            </a:bodyPr>
            <a:lstStyle/>
            <a:p>
              <a:pPr algn="ctr">
                <a:defRPr/>
              </a:pPr>
              <a:r>
                <a:rPr lang="en-US" sz="8800">
                  <a:solidFill>
                    <a:prstClr val="white"/>
                  </a:solidFill>
                  <a:latin typeface="Tw Cen MT" panose="020B0602020104020603" pitchFamily="34" charset="0"/>
                </a:rPr>
                <a:t>4</a:t>
              </a:r>
              <a:endParaRPr lang="en-US" sz="8800" b="1" dirty="0">
                <a:solidFill>
                  <a:prstClr val="white"/>
                </a:solidFill>
                <a:latin typeface="Tw Cen MT" panose="020B0602020104020603" pitchFamily="34" charset="0"/>
              </a:endParaRPr>
            </a:p>
          </p:txBody>
        </p:sp>
        <p:sp>
          <p:nvSpPr>
            <p:cNvPr id="22" name="Rectangle 21"/>
            <p:cNvSpPr/>
            <p:nvPr/>
          </p:nvSpPr>
          <p:spPr>
            <a:xfrm>
              <a:off x="2489703" y="932181"/>
              <a:ext cx="1038357" cy="1310639"/>
            </a:xfrm>
            <a:prstGeom prst="rect">
              <a:avLst/>
            </a:prstGeom>
          </p:spPr>
          <p:txBody>
            <a:bodyPr wrap="square" anchor="ctr" anchorCtr="0">
              <a:noAutofit/>
            </a:bodyPr>
            <a:lstStyle/>
            <a:p>
              <a:pPr algn="ctr">
                <a:defRPr/>
              </a:pPr>
              <a:r>
                <a:rPr lang="en-US" sz="8800">
                  <a:solidFill>
                    <a:prstClr val="white"/>
                  </a:solidFill>
                  <a:latin typeface="Tw Cen MT" panose="020B0602020104020603" pitchFamily="34" charset="0"/>
                </a:rPr>
                <a:t>1</a:t>
              </a:r>
              <a:endParaRPr lang="en-US" sz="8800" b="1" dirty="0">
                <a:solidFill>
                  <a:prstClr val="white"/>
                </a:solidFill>
                <a:latin typeface="Tw Cen MT" panose="020B0602020104020603" pitchFamily="34" charset="0"/>
              </a:endParaRPr>
            </a:p>
          </p:txBody>
        </p:sp>
        <p:cxnSp>
          <p:nvCxnSpPr>
            <p:cNvPr id="23" name="Straight Connector 22">
              <a:extLst>
                <a:ext uri="{FF2B5EF4-FFF2-40B4-BE49-F238E27FC236}">
                  <a16:creationId xmlns:a16="http://schemas.microsoft.com/office/drawing/2014/main" id="{8381533E-5BD2-45A2-A18C-9D2400A79E7E}"/>
                </a:ext>
              </a:extLst>
            </p:cNvPr>
            <p:cNvCxnSpPr/>
            <p:nvPr/>
          </p:nvCxnSpPr>
          <p:spPr>
            <a:xfrm flipH="1">
              <a:off x="3557024" y="857478"/>
              <a:ext cx="5956" cy="5384367"/>
            </a:xfrm>
            <a:prstGeom prst="line">
              <a:avLst/>
            </a:prstGeom>
            <a:ln w="82550">
              <a:solidFill>
                <a:schemeClr val="bg1"/>
              </a:solidFill>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a:blip r:embed="rId8"/>
            <a:stretch>
              <a:fillRect/>
            </a:stretch>
          </p:blipFill>
          <p:spPr>
            <a:xfrm>
              <a:off x="2438400" y="2240475"/>
              <a:ext cx="7462664" cy="64078"/>
            </a:xfrm>
            <a:prstGeom prst="rect">
              <a:avLst/>
            </a:prstGeom>
          </p:spPr>
        </p:pic>
        <p:cxnSp>
          <p:nvCxnSpPr>
            <p:cNvPr id="26" name="Straight Connector 25">
              <a:extLst>
                <a:ext uri="{FF2B5EF4-FFF2-40B4-BE49-F238E27FC236}">
                  <a16:creationId xmlns:a16="http://schemas.microsoft.com/office/drawing/2014/main" id="{8381533E-5BD2-45A2-A18C-9D2400A79E7E}"/>
                </a:ext>
              </a:extLst>
            </p:cNvPr>
            <p:cNvCxnSpPr/>
            <p:nvPr/>
          </p:nvCxnSpPr>
          <p:spPr>
            <a:xfrm flipH="1">
              <a:off x="7086600" y="857478"/>
              <a:ext cx="5956" cy="5384367"/>
            </a:xfrm>
            <a:prstGeom prst="line">
              <a:avLst/>
            </a:prstGeom>
            <a:ln w="825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82004F12-DCB5-47B6-A026-72E3239C721D}"/>
                </a:ext>
              </a:extLst>
            </p:cNvPr>
            <p:cNvSpPr txBox="1"/>
            <p:nvPr/>
          </p:nvSpPr>
          <p:spPr>
            <a:xfrm>
              <a:off x="7283386" y="990601"/>
              <a:ext cx="2238396" cy="1211153"/>
            </a:xfrm>
            <a:prstGeom prst="rect">
              <a:avLst/>
            </a:prstGeom>
            <a:noFill/>
            <a:ln>
              <a:noFill/>
            </a:ln>
          </p:spPr>
          <p:txBody>
            <a:bodyPr wrap="square" rtlCol="0" anchor="ctr" anchorCtr="0">
              <a:noAutofit/>
            </a:bodyPr>
            <a:lstStyle/>
            <a:p>
              <a:r>
                <a:rPr lang="en-US" sz="1600" dirty="0">
                  <a:solidFill>
                    <a:prstClr val="white"/>
                  </a:solidFill>
                  <a:latin typeface="Rockwell" panose="02060603020205020403" pitchFamily="18" charset="0"/>
                </a:rPr>
                <a:t>E-cigarettes --- </a:t>
              </a:r>
            </a:p>
            <a:p>
              <a:r>
                <a:rPr lang="en-US" sz="1600" dirty="0">
                  <a:solidFill>
                    <a:prstClr val="white"/>
                  </a:solidFill>
                  <a:latin typeface="Rockwell" panose="02060603020205020403" pitchFamily="18" charset="0"/>
                </a:rPr>
                <a:t>devices that heat a liquid into an aerosol that the user inhales</a:t>
              </a:r>
            </a:p>
          </p:txBody>
        </p:sp>
      </p:grpSp>
      <p:sp>
        <p:nvSpPr>
          <p:cNvPr id="7" name="Title 6"/>
          <p:cNvSpPr>
            <a:spLocks noGrp="1"/>
          </p:cNvSpPr>
          <p:nvPr>
            <p:ph type="title" idx="4294967295"/>
          </p:nvPr>
        </p:nvSpPr>
        <p:spPr/>
        <p:txBody>
          <a:bodyPr/>
          <a:lstStyle/>
          <a:p>
            <a:r>
              <a:rPr lang="en-US" dirty="0"/>
              <a:t>Topics 8</a:t>
            </a:r>
          </a:p>
        </p:txBody>
      </p:sp>
    </p:spTree>
    <p:extLst>
      <p:ext uri="{BB962C8B-B14F-4D97-AF65-F5344CB8AC3E}">
        <p14:creationId xmlns:p14="http://schemas.microsoft.com/office/powerpoint/2010/main" val="34033174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What are e-cigarettes?"/>
          <p:cNvGrpSpPr/>
          <p:nvPr/>
        </p:nvGrpSpPr>
        <p:grpSpPr>
          <a:xfrm>
            <a:off x="2428568" y="857478"/>
            <a:ext cx="7472496" cy="5430579"/>
            <a:chOff x="2428568" y="857478"/>
            <a:chExt cx="7472496" cy="5430579"/>
          </a:xfrm>
        </p:grpSpPr>
        <p:pic>
          <p:nvPicPr>
            <p:cNvPr id="23" name="Content Placeholder 5" descr=" artifact"/>
            <p:cNvPicPr>
              <a:picLocks noChangeAspect="1"/>
            </p:cNvPicPr>
            <p:nvPr/>
          </p:nvPicPr>
          <p:blipFill rotWithShape="1">
            <a:blip r:embed="rId3"/>
            <a:srcRect l="17468" t="14940" r="2354" b="917"/>
            <a:stretch/>
          </p:blipFill>
          <p:spPr>
            <a:xfrm>
              <a:off x="3504123" y="2306638"/>
              <a:ext cx="3719042" cy="1333500"/>
            </a:xfrm>
            <a:prstGeom prst="rect">
              <a:avLst/>
            </a:prstGeom>
          </p:spPr>
        </p:pic>
        <p:pic>
          <p:nvPicPr>
            <p:cNvPr id="24" name="Picture 23" descr=" artifact"/>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3538880" y="3569654"/>
              <a:ext cx="3670400" cy="1398586"/>
            </a:xfrm>
            <a:prstGeom prst="rect">
              <a:avLst/>
            </a:prstGeom>
          </p:spPr>
        </p:pic>
        <p:pic>
          <p:nvPicPr>
            <p:cNvPr id="22" name="Picture 21" descr=" artifact"/>
            <p:cNvPicPr>
              <a:picLocks noChangeAspect="1"/>
            </p:cNvPicPr>
            <p:nvPr/>
          </p:nvPicPr>
          <p:blipFill rotWithShape="1">
            <a:blip r:embed="rId6"/>
            <a:srcRect l="34200"/>
            <a:stretch/>
          </p:blipFill>
          <p:spPr>
            <a:xfrm>
              <a:off x="3561228" y="4955871"/>
              <a:ext cx="3582521" cy="1264590"/>
            </a:xfrm>
            <a:prstGeom prst="rect">
              <a:avLst/>
            </a:prstGeom>
          </p:spPr>
        </p:pic>
        <p:sp>
          <p:nvSpPr>
            <p:cNvPr id="26" name="Rectangle 25"/>
            <p:cNvSpPr/>
            <p:nvPr/>
          </p:nvSpPr>
          <p:spPr>
            <a:xfrm>
              <a:off x="7086600" y="930275"/>
              <a:ext cx="2514600" cy="5343525"/>
            </a:xfrm>
            <a:prstGeom prst="rect">
              <a:avLst/>
            </a:prstGeom>
            <a:solidFill>
              <a:srgbClr val="122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24D39D3-7A6D-4E2A-A50E-F0217A37608B}"/>
                </a:ext>
              </a:extLst>
            </p:cNvPr>
            <p:cNvSpPr txBox="1"/>
            <p:nvPr/>
          </p:nvSpPr>
          <p:spPr>
            <a:xfrm>
              <a:off x="3372177" y="2188002"/>
              <a:ext cx="453047" cy="1087862"/>
            </a:xfrm>
            <a:prstGeom prst="rect">
              <a:avLst/>
            </a:prstGeom>
            <a:noFill/>
          </p:spPr>
          <p:txBody>
            <a:bodyPr wrap="square" rtlCol="0">
              <a:spAutoFit/>
            </a:bodyPr>
            <a:lstStyle/>
            <a:p>
              <a:pPr defTabSz="257175">
                <a:defRPr/>
              </a:pPr>
              <a:r>
                <a:rPr lang="en-US" sz="3375" b="1" spc="-197" dirty="0">
                  <a:solidFill>
                    <a:prstClr val="white"/>
                  </a:solidFill>
                  <a:latin typeface="Century Schoolbook" panose="02040604050505020304" pitchFamily="18" charset="0"/>
                </a:rPr>
                <a:t>2</a:t>
              </a:r>
              <a:r>
                <a:rPr lang="en-US" sz="3094" b="1" spc="-197" dirty="0">
                  <a:solidFill>
                    <a:prstClr val="white"/>
                  </a:solidFill>
                  <a:latin typeface="Century Schoolbook" panose="02040604050505020304" pitchFamily="18" charset="0"/>
                </a:rPr>
                <a:t>.</a:t>
              </a:r>
              <a:endParaRPr lang="en-US" sz="1013" spc="-197" dirty="0">
                <a:solidFill>
                  <a:prstClr val="white"/>
                </a:solidFill>
                <a:latin typeface="Century Schoolbook" panose="02040604050505020304" pitchFamily="18" charset="0"/>
              </a:endParaRPr>
            </a:p>
          </p:txBody>
        </p:sp>
        <p:sp>
          <p:nvSpPr>
            <p:cNvPr id="9" name="TextBox 8">
              <a:extLst>
                <a:ext uri="{FF2B5EF4-FFF2-40B4-BE49-F238E27FC236}">
                  <a16:creationId xmlns:a16="http://schemas.microsoft.com/office/drawing/2014/main" id="{82004F12-DCB5-47B6-A026-72E3239C721D}"/>
                </a:ext>
              </a:extLst>
            </p:cNvPr>
            <p:cNvSpPr txBox="1"/>
            <p:nvPr/>
          </p:nvSpPr>
          <p:spPr>
            <a:xfrm>
              <a:off x="7283386" y="2252553"/>
              <a:ext cx="2216214" cy="1375901"/>
            </a:xfrm>
            <a:prstGeom prst="rect">
              <a:avLst/>
            </a:prstGeom>
            <a:noFill/>
            <a:ln>
              <a:noFill/>
            </a:ln>
          </p:spPr>
          <p:txBody>
            <a:bodyPr wrap="square" rtlCol="0" anchor="ctr" anchorCtr="0">
              <a:noAutofit/>
            </a:bodyPr>
            <a:lstStyle/>
            <a:p>
              <a:pPr>
                <a:defRPr/>
              </a:pPr>
              <a:r>
                <a:rPr lang="en-US" sz="2250" dirty="0">
                  <a:solidFill>
                    <a:prstClr val="white"/>
                  </a:solidFill>
                  <a:latin typeface="Rockwell" panose="02060603020205020403" pitchFamily="18" charset="0"/>
                </a:rPr>
                <a:t>What Are The Health Risks?</a:t>
              </a:r>
            </a:p>
          </p:txBody>
        </p:sp>
        <p:sp>
          <p:nvSpPr>
            <p:cNvPr id="10" name="TextBox 9">
              <a:extLst>
                <a:ext uri="{FF2B5EF4-FFF2-40B4-BE49-F238E27FC236}">
                  <a16:creationId xmlns:a16="http://schemas.microsoft.com/office/drawing/2014/main" id="{82004F12-DCB5-47B6-A026-72E3239C721D}"/>
                </a:ext>
              </a:extLst>
            </p:cNvPr>
            <p:cNvSpPr txBox="1"/>
            <p:nvPr/>
          </p:nvSpPr>
          <p:spPr>
            <a:xfrm>
              <a:off x="7283386" y="3600514"/>
              <a:ext cx="2279714" cy="1318766"/>
            </a:xfrm>
            <a:prstGeom prst="rect">
              <a:avLst/>
            </a:prstGeom>
            <a:noFill/>
            <a:ln>
              <a:noFill/>
            </a:ln>
          </p:spPr>
          <p:txBody>
            <a:bodyPr wrap="square" rtlCol="0" anchor="ctr" anchorCtr="0">
              <a:noAutofit/>
            </a:bodyPr>
            <a:lstStyle/>
            <a:p>
              <a:pPr>
                <a:defRPr/>
              </a:pPr>
              <a:r>
                <a:rPr lang="en-US" sz="2250" dirty="0">
                  <a:solidFill>
                    <a:prstClr val="white"/>
                  </a:solidFill>
                  <a:latin typeface="Rockwell" panose="02060603020205020403" pitchFamily="18" charset="0"/>
                </a:rPr>
                <a:t>What Leads </a:t>
              </a:r>
            </a:p>
            <a:p>
              <a:pPr>
                <a:defRPr/>
              </a:pPr>
              <a:r>
                <a:rPr lang="en-US" sz="2250" dirty="0">
                  <a:solidFill>
                    <a:prstClr val="white"/>
                  </a:solidFill>
                  <a:latin typeface="Rockwell" panose="02060603020205020403" pitchFamily="18" charset="0"/>
                </a:rPr>
                <a:t>To E-cigarette Use?</a:t>
              </a:r>
            </a:p>
          </p:txBody>
        </p:sp>
        <p:sp>
          <p:nvSpPr>
            <p:cNvPr id="11" name="TextBox 10">
              <a:extLst>
                <a:ext uri="{FF2B5EF4-FFF2-40B4-BE49-F238E27FC236}">
                  <a16:creationId xmlns:a16="http://schemas.microsoft.com/office/drawing/2014/main" id="{82004F12-DCB5-47B6-A026-72E3239C721D}"/>
                </a:ext>
              </a:extLst>
            </p:cNvPr>
            <p:cNvSpPr txBox="1"/>
            <p:nvPr/>
          </p:nvSpPr>
          <p:spPr>
            <a:xfrm>
              <a:off x="7283386" y="4966443"/>
              <a:ext cx="2216214" cy="1236519"/>
            </a:xfrm>
            <a:prstGeom prst="rect">
              <a:avLst/>
            </a:prstGeom>
            <a:noFill/>
            <a:ln>
              <a:noFill/>
            </a:ln>
          </p:spPr>
          <p:txBody>
            <a:bodyPr wrap="square" rtlCol="0" anchor="ctr" anchorCtr="0">
              <a:noAutofit/>
            </a:bodyPr>
            <a:lstStyle/>
            <a:p>
              <a:pPr>
                <a:defRPr/>
              </a:pPr>
              <a:r>
                <a:rPr lang="en-US" sz="2250" dirty="0">
                  <a:solidFill>
                    <a:prstClr val="white"/>
                  </a:solidFill>
                  <a:latin typeface="Rockwell" panose="02060603020205020403" pitchFamily="18" charset="0"/>
                </a:rPr>
                <a:t>What Can You Do About It?</a:t>
              </a:r>
            </a:p>
          </p:txBody>
        </p:sp>
        <p:cxnSp>
          <p:nvCxnSpPr>
            <p:cNvPr id="16" name="Straight Connector 15">
              <a:extLst>
                <a:ext uri="{FF2B5EF4-FFF2-40B4-BE49-F238E27FC236}">
                  <a16:creationId xmlns:a16="http://schemas.microsoft.com/office/drawing/2014/main" id="{F96CD48A-3409-4D0A-A116-25BF98E66051}"/>
                </a:ext>
              </a:extLst>
            </p:cNvPr>
            <p:cNvCxnSpPr/>
            <p:nvPr/>
          </p:nvCxnSpPr>
          <p:spPr>
            <a:xfrm>
              <a:off x="3535406" y="1119748"/>
              <a:ext cx="0" cy="5134274"/>
            </a:xfrm>
            <a:prstGeom prst="line">
              <a:avLst/>
            </a:prstGeom>
            <a:ln w="82550">
              <a:solidFill>
                <a:schemeClr val="bg1"/>
              </a:solidFill>
            </a:ln>
          </p:spPr>
          <p:style>
            <a:lnRef idx="1">
              <a:schemeClr val="accent1"/>
            </a:lnRef>
            <a:fillRef idx="0">
              <a:schemeClr val="accent1"/>
            </a:fillRef>
            <a:effectRef idx="0">
              <a:schemeClr val="accent1"/>
            </a:effectRef>
            <a:fontRef idx="minor">
              <a:schemeClr val="tx1"/>
            </a:fontRef>
          </p:style>
        </p:cxnSp>
        <p:pic>
          <p:nvPicPr>
            <p:cNvPr id="21" name="Picture 20" descr=" artifact"/>
            <p:cNvPicPr>
              <a:picLocks noChangeAspect="1"/>
            </p:cNvPicPr>
            <p:nvPr/>
          </p:nvPicPr>
          <p:blipFill rotWithShape="1">
            <a:blip r:embed="rId7"/>
            <a:srcRect t="9715" b="11063"/>
            <a:stretch/>
          </p:blipFill>
          <p:spPr>
            <a:xfrm>
              <a:off x="4037162" y="985985"/>
              <a:ext cx="2430531" cy="1231592"/>
            </a:xfrm>
            <a:prstGeom prst="rect">
              <a:avLst/>
            </a:prstGeom>
          </p:spPr>
        </p:pic>
        <p:sp>
          <p:nvSpPr>
            <p:cNvPr id="25" name="Rectangle 24"/>
            <p:cNvSpPr/>
            <p:nvPr/>
          </p:nvSpPr>
          <p:spPr>
            <a:xfrm>
              <a:off x="2495550" y="930275"/>
              <a:ext cx="1076325" cy="5343525"/>
            </a:xfrm>
            <a:prstGeom prst="rect">
              <a:avLst/>
            </a:prstGeom>
            <a:solidFill>
              <a:srgbClr val="122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descr=" artifact"/>
            <p:cNvPicPr>
              <a:picLocks noChangeAspect="1"/>
            </p:cNvPicPr>
            <p:nvPr/>
          </p:nvPicPr>
          <p:blipFill>
            <a:blip r:embed="rId8"/>
            <a:stretch>
              <a:fillRect/>
            </a:stretch>
          </p:blipFill>
          <p:spPr>
            <a:xfrm>
              <a:off x="2438400" y="3568309"/>
              <a:ext cx="7462664" cy="64078"/>
            </a:xfrm>
            <a:prstGeom prst="rect">
              <a:avLst/>
            </a:prstGeom>
          </p:spPr>
        </p:pic>
        <p:pic>
          <p:nvPicPr>
            <p:cNvPr id="28" name="Picture 27" descr=" artifact"/>
            <p:cNvPicPr>
              <a:picLocks noChangeAspect="1"/>
            </p:cNvPicPr>
            <p:nvPr/>
          </p:nvPicPr>
          <p:blipFill>
            <a:blip r:embed="rId8"/>
            <a:stretch>
              <a:fillRect/>
            </a:stretch>
          </p:blipFill>
          <p:spPr>
            <a:xfrm>
              <a:off x="2438400" y="4896143"/>
              <a:ext cx="7462664" cy="64078"/>
            </a:xfrm>
            <a:prstGeom prst="rect">
              <a:avLst/>
            </a:prstGeom>
          </p:spPr>
        </p:pic>
        <p:pic>
          <p:nvPicPr>
            <p:cNvPr id="29" name="Picture 28"/>
            <p:cNvPicPr>
              <a:picLocks noChangeAspect="1"/>
            </p:cNvPicPr>
            <p:nvPr/>
          </p:nvPicPr>
          <p:blipFill>
            <a:blip r:embed="rId8"/>
            <a:stretch>
              <a:fillRect/>
            </a:stretch>
          </p:blipFill>
          <p:spPr>
            <a:xfrm>
              <a:off x="2438400" y="6223979"/>
              <a:ext cx="7462664" cy="64078"/>
            </a:xfrm>
            <a:prstGeom prst="rect">
              <a:avLst/>
            </a:prstGeom>
          </p:spPr>
        </p:pic>
        <p:pic>
          <p:nvPicPr>
            <p:cNvPr id="30" name="Picture 29" descr=" artifact"/>
            <p:cNvPicPr>
              <a:picLocks noChangeAspect="1"/>
            </p:cNvPicPr>
            <p:nvPr/>
          </p:nvPicPr>
          <p:blipFill>
            <a:blip r:embed="rId8"/>
            <a:stretch>
              <a:fillRect/>
            </a:stretch>
          </p:blipFill>
          <p:spPr>
            <a:xfrm>
              <a:off x="2428568" y="912641"/>
              <a:ext cx="7462664" cy="64078"/>
            </a:xfrm>
            <a:prstGeom prst="rect">
              <a:avLst/>
            </a:prstGeom>
          </p:spPr>
        </p:pic>
        <p:sp>
          <p:nvSpPr>
            <p:cNvPr id="32" name="Rectangle 31"/>
            <p:cNvSpPr/>
            <p:nvPr/>
          </p:nvSpPr>
          <p:spPr>
            <a:xfrm>
              <a:off x="2489703" y="2303781"/>
              <a:ext cx="1038357" cy="1264920"/>
            </a:xfrm>
            <a:prstGeom prst="rect">
              <a:avLst/>
            </a:prstGeom>
          </p:spPr>
          <p:txBody>
            <a:bodyPr wrap="square" anchor="ctr" anchorCtr="0">
              <a:noAutofit/>
            </a:bodyPr>
            <a:lstStyle/>
            <a:p>
              <a:pPr algn="ctr">
                <a:defRPr/>
              </a:pPr>
              <a:r>
                <a:rPr lang="en-US" sz="8800">
                  <a:solidFill>
                    <a:prstClr val="white"/>
                  </a:solidFill>
                  <a:latin typeface="Tw Cen MT" panose="020B0602020104020603" pitchFamily="34" charset="0"/>
                </a:rPr>
                <a:t>2</a:t>
              </a:r>
              <a:endParaRPr lang="en-US" sz="8800" b="1" dirty="0">
                <a:solidFill>
                  <a:prstClr val="white"/>
                </a:solidFill>
                <a:latin typeface="Tw Cen MT" panose="020B0602020104020603" pitchFamily="34" charset="0"/>
              </a:endParaRPr>
            </a:p>
          </p:txBody>
        </p:sp>
        <p:sp>
          <p:nvSpPr>
            <p:cNvPr id="33" name="Rectangle 32"/>
            <p:cNvSpPr/>
            <p:nvPr/>
          </p:nvSpPr>
          <p:spPr>
            <a:xfrm>
              <a:off x="2489703" y="3637281"/>
              <a:ext cx="1038357" cy="1264920"/>
            </a:xfrm>
            <a:prstGeom prst="rect">
              <a:avLst/>
            </a:prstGeom>
          </p:spPr>
          <p:txBody>
            <a:bodyPr wrap="square" anchor="ctr" anchorCtr="0">
              <a:noAutofit/>
            </a:bodyPr>
            <a:lstStyle/>
            <a:p>
              <a:pPr algn="ctr">
                <a:defRPr/>
              </a:pPr>
              <a:r>
                <a:rPr lang="en-US" sz="8800">
                  <a:solidFill>
                    <a:prstClr val="white"/>
                  </a:solidFill>
                  <a:latin typeface="Tw Cen MT" panose="020B0602020104020603" pitchFamily="34" charset="0"/>
                </a:rPr>
                <a:t>3</a:t>
              </a:r>
              <a:endParaRPr lang="en-US" sz="8800" b="1" dirty="0">
                <a:solidFill>
                  <a:prstClr val="white"/>
                </a:solidFill>
                <a:latin typeface="Tw Cen MT" panose="020B0602020104020603" pitchFamily="34" charset="0"/>
              </a:endParaRPr>
            </a:p>
          </p:txBody>
        </p:sp>
        <p:sp>
          <p:nvSpPr>
            <p:cNvPr id="34" name="Rectangle 33"/>
            <p:cNvSpPr/>
            <p:nvPr/>
          </p:nvSpPr>
          <p:spPr>
            <a:xfrm>
              <a:off x="2489703" y="4959350"/>
              <a:ext cx="1038357" cy="1268731"/>
            </a:xfrm>
            <a:prstGeom prst="rect">
              <a:avLst/>
            </a:prstGeom>
          </p:spPr>
          <p:txBody>
            <a:bodyPr wrap="square" anchor="ctr" anchorCtr="0">
              <a:noAutofit/>
            </a:bodyPr>
            <a:lstStyle/>
            <a:p>
              <a:pPr algn="ctr">
                <a:defRPr/>
              </a:pPr>
              <a:r>
                <a:rPr lang="en-US" sz="8800" dirty="0">
                  <a:solidFill>
                    <a:prstClr val="white"/>
                  </a:solidFill>
                  <a:latin typeface="Tw Cen MT" panose="020B0602020104020603" pitchFamily="34" charset="0"/>
                </a:rPr>
                <a:t>4</a:t>
              </a:r>
              <a:endParaRPr lang="en-US" sz="8800" b="1" dirty="0">
                <a:solidFill>
                  <a:prstClr val="white"/>
                </a:solidFill>
                <a:latin typeface="Tw Cen MT" panose="020B0602020104020603" pitchFamily="34" charset="0"/>
              </a:endParaRPr>
            </a:p>
          </p:txBody>
        </p:sp>
        <p:sp>
          <p:nvSpPr>
            <p:cNvPr id="35" name="Rectangle 34"/>
            <p:cNvSpPr/>
            <p:nvPr/>
          </p:nvSpPr>
          <p:spPr>
            <a:xfrm>
              <a:off x="2495550" y="930275"/>
              <a:ext cx="1076325" cy="13688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2489703" y="932181"/>
              <a:ext cx="1038357" cy="1310639"/>
            </a:xfrm>
            <a:prstGeom prst="rect">
              <a:avLst/>
            </a:prstGeom>
          </p:spPr>
          <p:txBody>
            <a:bodyPr wrap="square" anchor="ctr" anchorCtr="0">
              <a:noAutofit/>
            </a:bodyPr>
            <a:lstStyle/>
            <a:p>
              <a:pPr algn="ctr">
                <a:defRPr/>
              </a:pPr>
              <a:r>
                <a:rPr lang="en-US" sz="8800">
                  <a:solidFill>
                    <a:prstClr val="white"/>
                  </a:solidFill>
                  <a:latin typeface="Tw Cen MT" panose="020B0602020104020603" pitchFamily="34" charset="0"/>
                </a:rPr>
                <a:t>1</a:t>
              </a:r>
              <a:endParaRPr lang="en-US" sz="8800" b="1" dirty="0">
                <a:solidFill>
                  <a:prstClr val="white"/>
                </a:solidFill>
                <a:latin typeface="Tw Cen MT" panose="020B0602020104020603" pitchFamily="34" charset="0"/>
              </a:endParaRPr>
            </a:p>
          </p:txBody>
        </p:sp>
        <p:cxnSp>
          <p:nvCxnSpPr>
            <p:cNvPr id="17" name="Straight Connector 16">
              <a:extLst>
                <a:ext uri="{FF2B5EF4-FFF2-40B4-BE49-F238E27FC236}">
                  <a16:creationId xmlns:a16="http://schemas.microsoft.com/office/drawing/2014/main" id="{8381533E-5BD2-45A2-A18C-9D2400A79E7E}"/>
                </a:ext>
              </a:extLst>
            </p:cNvPr>
            <p:cNvCxnSpPr/>
            <p:nvPr/>
          </p:nvCxnSpPr>
          <p:spPr>
            <a:xfrm flipH="1">
              <a:off x="3588774" y="857478"/>
              <a:ext cx="5956" cy="5384367"/>
            </a:xfrm>
            <a:prstGeom prst="line">
              <a:avLst/>
            </a:prstGeom>
            <a:ln w="82550">
              <a:solidFill>
                <a:schemeClr val="bg1"/>
              </a:solidFill>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7086600" y="930275"/>
              <a:ext cx="2514600" cy="13688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8"/>
            <a:stretch>
              <a:fillRect/>
            </a:stretch>
          </p:blipFill>
          <p:spPr>
            <a:xfrm>
              <a:off x="2438400" y="2240475"/>
              <a:ext cx="7462664" cy="64078"/>
            </a:xfrm>
            <a:prstGeom prst="rect">
              <a:avLst/>
            </a:prstGeom>
          </p:spPr>
        </p:pic>
        <p:cxnSp>
          <p:nvCxnSpPr>
            <p:cNvPr id="37" name="Straight Connector 36">
              <a:extLst>
                <a:ext uri="{FF2B5EF4-FFF2-40B4-BE49-F238E27FC236}">
                  <a16:creationId xmlns:a16="http://schemas.microsoft.com/office/drawing/2014/main" id="{8381533E-5BD2-45A2-A18C-9D2400A79E7E}"/>
                </a:ext>
              </a:extLst>
            </p:cNvPr>
            <p:cNvCxnSpPr/>
            <p:nvPr/>
          </p:nvCxnSpPr>
          <p:spPr>
            <a:xfrm flipH="1">
              <a:off x="7086600" y="857478"/>
              <a:ext cx="5956" cy="5384367"/>
            </a:xfrm>
            <a:prstGeom prst="line">
              <a:avLst/>
            </a:prstGeom>
            <a:ln w="825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2004F12-DCB5-47B6-A026-72E3239C721D}"/>
                </a:ext>
              </a:extLst>
            </p:cNvPr>
            <p:cNvSpPr txBox="1"/>
            <p:nvPr/>
          </p:nvSpPr>
          <p:spPr>
            <a:xfrm>
              <a:off x="7283386" y="990601"/>
              <a:ext cx="2238396" cy="1211153"/>
            </a:xfrm>
            <a:prstGeom prst="rect">
              <a:avLst/>
            </a:prstGeom>
            <a:noFill/>
            <a:ln>
              <a:noFill/>
            </a:ln>
          </p:spPr>
          <p:txBody>
            <a:bodyPr wrap="square" rtlCol="0" anchor="ctr" anchorCtr="0">
              <a:noAutofit/>
            </a:bodyPr>
            <a:lstStyle/>
            <a:p>
              <a:pPr>
                <a:defRPr/>
              </a:pPr>
              <a:r>
                <a:rPr lang="en-US" sz="2250" dirty="0">
                  <a:solidFill>
                    <a:prstClr val="white"/>
                  </a:solidFill>
                  <a:latin typeface="Rockwell" panose="02060603020205020403" pitchFamily="18" charset="0"/>
                </a:rPr>
                <a:t>What Are    </a:t>
              </a:r>
              <a:br>
                <a:rPr lang="en-US" sz="2250" dirty="0">
                  <a:solidFill>
                    <a:prstClr val="white"/>
                  </a:solidFill>
                  <a:latin typeface="Rockwell" panose="02060603020205020403" pitchFamily="18" charset="0"/>
                </a:rPr>
              </a:br>
              <a:r>
                <a:rPr lang="en-US" sz="2250" dirty="0">
                  <a:solidFill>
                    <a:prstClr val="white"/>
                  </a:solidFill>
                  <a:latin typeface="Rockwell" panose="02060603020205020403" pitchFamily="18" charset="0"/>
                </a:rPr>
                <a:t>E-cigarettes?</a:t>
              </a:r>
            </a:p>
          </p:txBody>
        </p:sp>
      </p:grpSp>
      <p:sp>
        <p:nvSpPr>
          <p:cNvPr id="4" name="Title 3" descr=" artifact"/>
          <p:cNvSpPr>
            <a:spLocks noGrp="1"/>
          </p:cNvSpPr>
          <p:nvPr>
            <p:ph type="title" idx="4294967295"/>
          </p:nvPr>
        </p:nvSpPr>
        <p:spPr/>
        <p:txBody>
          <a:bodyPr/>
          <a:lstStyle/>
          <a:p>
            <a:r>
              <a:rPr lang="en-US" dirty="0"/>
              <a:t>Topics 1</a:t>
            </a:r>
          </a:p>
        </p:txBody>
      </p:sp>
    </p:spTree>
    <p:extLst>
      <p:ext uri="{BB962C8B-B14F-4D97-AF65-F5344CB8AC3E}">
        <p14:creationId xmlns:p14="http://schemas.microsoft.com/office/powerpoint/2010/main" val="25880257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 4. Live Tobacco-Free, Get Involved, Quit!&#10;"/>
          <p:cNvGrpSpPr/>
          <p:nvPr/>
        </p:nvGrpSpPr>
        <p:grpSpPr>
          <a:xfrm>
            <a:off x="2428568" y="857478"/>
            <a:ext cx="7472496" cy="5430579"/>
            <a:chOff x="2428568" y="857478"/>
            <a:chExt cx="7472496" cy="5430579"/>
          </a:xfrm>
        </p:grpSpPr>
        <p:pic>
          <p:nvPicPr>
            <p:cNvPr id="3" name="Content Placeholder 5"/>
            <p:cNvPicPr>
              <a:picLocks noChangeAspect="1"/>
            </p:cNvPicPr>
            <p:nvPr/>
          </p:nvPicPr>
          <p:blipFill rotWithShape="1">
            <a:blip r:embed="rId3"/>
            <a:srcRect l="17468" t="14940" r="2354" b="917"/>
            <a:stretch/>
          </p:blipFill>
          <p:spPr>
            <a:xfrm>
              <a:off x="3504123" y="2306638"/>
              <a:ext cx="3719042" cy="1333500"/>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3538880" y="3569654"/>
              <a:ext cx="3670400" cy="1398586"/>
            </a:xfrm>
            <a:prstGeom prst="rect">
              <a:avLst/>
            </a:prstGeom>
          </p:spPr>
        </p:pic>
        <p:pic>
          <p:nvPicPr>
            <p:cNvPr id="5" name="Picture 4"/>
            <p:cNvPicPr>
              <a:picLocks noChangeAspect="1"/>
            </p:cNvPicPr>
            <p:nvPr/>
          </p:nvPicPr>
          <p:blipFill rotWithShape="1">
            <a:blip r:embed="rId6"/>
            <a:srcRect l="34200"/>
            <a:stretch/>
          </p:blipFill>
          <p:spPr>
            <a:xfrm>
              <a:off x="3561228" y="4955871"/>
              <a:ext cx="3582521" cy="1264590"/>
            </a:xfrm>
            <a:prstGeom prst="rect">
              <a:avLst/>
            </a:prstGeom>
          </p:spPr>
        </p:pic>
        <p:pic>
          <p:nvPicPr>
            <p:cNvPr id="12" name="Picture 11"/>
            <p:cNvPicPr>
              <a:picLocks noChangeAspect="1"/>
            </p:cNvPicPr>
            <p:nvPr/>
          </p:nvPicPr>
          <p:blipFill rotWithShape="1">
            <a:blip r:embed="rId7"/>
            <a:srcRect t="9715" b="11063"/>
            <a:stretch/>
          </p:blipFill>
          <p:spPr>
            <a:xfrm>
              <a:off x="4037162" y="985985"/>
              <a:ext cx="2430531" cy="1231592"/>
            </a:xfrm>
            <a:prstGeom prst="rect">
              <a:avLst/>
            </a:prstGeom>
          </p:spPr>
        </p:pic>
        <p:sp>
          <p:nvSpPr>
            <p:cNvPr id="6" name="Rectangle 5"/>
            <p:cNvSpPr/>
            <p:nvPr/>
          </p:nvSpPr>
          <p:spPr>
            <a:xfrm>
              <a:off x="7086600" y="930275"/>
              <a:ext cx="2514600" cy="5343525"/>
            </a:xfrm>
            <a:prstGeom prst="rect">
              <a:avLst/>
            </a:prstGeom>
            <a:solidFill>
              <a:srgbClr val="122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495550" y="930275"/>
              <a:ext cx="1076325" cy="5343525"/>
            </a:xfrm>
            <a:prstGeom prst="rect">
              <a:avLst/>
            </a:prstGeom>
            <a:solidFill>
              <a:srgbClr val="122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495550" y="4909185"/>
              <a:ext cx="1076325" cy="132620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7086600" y="4914900"/>
              <a:ext cx="2514600" cy="134906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2004F12-DCB5-47B6-A026-72E3239C721D}"/>
                </a:ext>
              </a:extLst>
            </p:cNvPr>
            <p:cNvSpPr txBox="1"/>
            <p:nvPr/>
          </p:nvSpPr>
          <p:spPr>
            <a:xfrm>
              <a:off x="7283386" y="2252553"/>
              <a:ext cx="2305114" cy="1375901"/>
            </a:xfrm>
            <a:prstGeom prst="rect">
              <a:avLst/>
            </a:prstGeom>
            <a:noFill/>
            <a:ln>
              <a:noFill/>
            </a:ln>
          </p:spPr>
          <p:txBody>
            <a:bodyPr wrap="square" rtlCol="0" anchor="ctr" anchorCtr="0">
              <a:noAutofit/>
            </a:bodyPr>
            <a:lstStyle/>
            <a:p>
              <a:r>
                <a:rPr lang="en-US" sz="1500" dirty="0">
                  <a:solidFill>
                    <a:prstClr val="white"/>
                  </a:solidFill>
                  <a:latin typeface="Rockwell" panose="02060603020205020403" pitchFamily="18" charset="0"/>
                </a:rPr>
                <a:t>Brain Development, Addiction, Behavior Risks, Aerosol, and Defective E-cigarette batteries</a:t>
              </a:r>
            </a:p>
          </p:txBody>
        </p:sp>
        <p:sp>
          <p:nvSpPr>
            <p:cNvPr id="9" name="TextBox 8">
              <a:extLst>
                <a:ext uri="{FF2B5EF4-FFF2-40B4-BE49-F238E27FC236}">
                  <a16:creationId xmlns:a16="http://schemas.microsoft.com/office/drawing/2014/main" id="{82004F12-DCB5-47B6-A026-72E3239C721D}"/>
                </a:ext>
              </a:extLst>
            </p:cNvPr>
            <p:cNvSpPr txBox="1"/>
            <p:nvPr/>
          </p:nvSpPr>
          <p:spPr>
            <a:xfrm>
              <a:off x="7283386" y="3600514"/>
              <a:ext cx="2279714" cy="1318766"/>
            </a:xfrm>
            <a:prstGeom prst="rect">
              <a:avLst/>
            </a:prstGeom>
            <a:noFill/>
            <a:ln>
              <a:noFill/>
            </a:ln>
          </p:spPr>
          <p:txBody>
            <a:bodyPr wrap="square" rtlCol="0" anchor="ctr" anchorCtr="0">
              <a:noAutofit/>
            </a:bodyPr>
            <a:lstStyle/>
            <a:p>
              <a:pPr>
                <a:defRPr/>
              </a:pPr>
              <a:r>
                <a:rPr lang="en-US" dirty="0">
                  <a:solidFill>
                    <a:prstClr val="white"/>
                  </a:solidFill>
                  <a:latin typeface="Rockwell" panose="02060603020205020403" pitchFamily="18" charset="0"/>
                </a:rPr>
                <a:t>Flavors and Advertising</a:t>
              </a:r>
            </a:p>
          </p:txBody>
        </p:sp>
        <p:sp>
          <p:nvSpPr>
            <p:cNvPr id="10" name="TextBox 9">
              <a:extLst>
                <a:ext uri="{FF2B5EF4-FFF2-40B4-BE49-F238E27FC236}">
                  <a16:creationId xmlns:a16="http://schemas.microsoft.com/office/drawing/2014/main" id="{82004F12-DCB5-47B6-A026-72E3239C721D}"/>
                </a:ext>
              </a:extLst>
            </p:cNvPr>
            <p:cNvSpPr txBox="1"/>
            <p:nvPr/>
          </p:nvSpPr>
          <p:spPr>
            <a:xfrm>
              <a:off x="7283386" y="4966443"/>
              <a:ext cx="2216214" cy="1236519"/>
            </a:xfrm>
            <a:prstGeom prst="rect">
              <a:avLst/>
            </a:prstGeom>
            <a:noFill/>
            <a:ln>
              <a:noFill/>
            </a:ln>
          </p:spPr>
          <p:txBody>
            <a:bodyPr wrap="square" rtlCol="0" anchor="ctr" anchorCtr="0">
              <a:noAutofit/>
            </a:bodyPr>
            <a:lstStyle/>
            <a:p>
              <a:pPr>
                <a:defRPr/>
              </a:pPr>
              <a:r>
                <a:rPr lang="en-US" sz="2000" dirty="0">
                  <a:solidFill>
                    <a:prstClr val="white"/>
                  </a:solidFill>
                  <a:latin typeface="Rockwell" panose="02060603020205020403" pitchFamily="18" charset="0"/>
                </a:rPr>
                <a:t>Live </a:t>
              </a:r>
            </a:p>
            <a:p>
              <a:pPr>
                <a:defRPr/>
              </a:pPr>
              <a:r>
                <a:rPr lang="en-US" sz="2000" dirty="0">
                  <a:solidFill>
                    <a:prstClr val="white"/>
                  </a:solidFill>
                  <a:latin typeface="Rockwell" panose="02060603020205020403" pitchFamily="18" charset="0"/>
                </a:rPr>
                <a:t>Tobacco-Free</a:t>
              </a:r>
            </a:p>
            <a:p>
              <a:pPr>
                <a:defRPr/>
              </a:pPr>
              <a:r>
                <a:rPr lang="en-US" sz="2000" dirty="0">
                  <a:solidFill>
                    <a:prstClr val="white"/>
                  </a:solidFill>
                  <a:latin typeface="Rockwell" panose="02060603020205020403" pitchFamily="18" charset="0"/>
                </a:rPr>
                <a:t>Get Involved</a:t>
              </a:r>
            </a:p>
            <a:p>
              <a:pPr>
                <a:defRPr/>
              </a:pPr>
              <a:r>
                <a:rPr lang="en-US" sz="2000" dirty="0">
                  <a:solidFill>
                    <a:prstClr val="white"/>
                  </a:solidFill>
                  <a:latin typeface="Rockwell" panose="02060603020205020403" pitchFamily="18" charset="0"/>
                </a:rPr>
                <a:t>Quit!</a:t>
              </a:r>
            </a:p>
          </p:txBody>
        </p:sp>
        <p:pic>
          <p:nvPicPr>
            <p:cNvPr id="14" name="Picture 13"/>
            <p:cNvPicPr>
              <a:picLocks noChangeAspect="1"/>
            </p:cNvPicPr>
            <p:nvPr/>
          </p:nvPicPr>
          <p:blipFill>
            <a:blip r:embed="rId8"/>
            <a:stretch>
              <a:fillRect/>
            </a:stretch>
          </p:blipFill>
          <p:spPr>
            <a:xfrm>
              <a:off x="2438400" y="3568309"/>
              <a:ext cx="7462664" cy="64078"/>
            </a:xfrm>
            <a:prstGeom prst="rect">
              <a:avLst/>
            </a:prstGeom>
          </p:spPr>
        </p:pic>
        <p:pic>
          <p:nvPicPr>
            <p:cNvPr id="15" name="Picture 14"/>
            <p:cNvPicPr>
              <a:picLocks noChangeAspect="1"/>
            </p:cNvPicPr>
            <p:nvPr/>
          </p:nvPicPr>
          <p:blipFill>
            <a:blip r:embed="rId8"/>
            <a:stretch>
              <a:fillRect/>
            </a:stretch>
          </p:blipFill>
          <p:spPr>
            <a:xfrm>
              <a:off x="2438400" y="4896143"/>
              <a:ext cx="7462664" cy="64078"/>
            </a:xfrm>
            <a:prstGeom prst="rect">
              <a:avLst/>
            </a:prstGeom>
          </p:spPr>
        </p:pic>
        <p:pic>
          <p:nvPicPr>
            <p:cNvPr id="16" name="Picture 15"/>
            <p:cNvPicPr>
              <a:picLocks noChangeAspect="1"/>
            </p:cNvPicPr>
            <p:nvPr/>
          </p:nvPicPr>
          <p:blipFill>
            <a:blip r:embed="rId8"/>
            <a:stretch>
              <a:fillRect/>
            </a:stretch>
          </p:blipFill>
          <p:spPr>
            <a:xfrm>
              <a:off x="2438400" y="6223979"/>
              <a:ext cx="7462664" cy="64078"/>
            </a:xfrm>
            <a:prstGeom prst="rect">
              <a:avLst/>
            </a:prstGeom>
          </p:spPr>
        </p:pic>
        <p:pic>
          <p:nvPicPr>
            <p:cNvPr id="17" name="Picture 16"/>
            <p:cNvPicPr>
              <a:picLocks noChangeAspect="1"/>
            </p:cNvPicPr>
            <p:nvPr/>
          </p:nvPicPr>
          <p:blipFill>
            <a:blip r:embed="rId8"/>
            <a:stretch>
              <a:fillRect/>
            </a:stretch>
          </p:blipFill>
          <p:spPr>
            <a:xfrm>
              <a:off x="2428568" y="912641"/>
              <a:ext cx="7462664" cy="64078"/>
            </a:xfrm>
            <a:prstGeom prst="rect">
              <a:avLst/>
            </a:prstGeom>
          </p:spPr>
        </p:pic>
        <p:sp>
          <p:nvSpPr>
            <p:cNvPr id="18" name="Rectangle 17"/>
            <p:cNvSpPr/>
            <p:nvPr/>
          </p:nvSpPr>
          <p:spPr>
            <a:xfrm>
              <a:off x="2489703" y="2303781"/>
              <a:ext cx="1038357" cy="1264920"/>
            </a:xfrm>
            <a:prstGeom prst="rect">
              <a:avLst/>
            </a:prstGeom>
          </p:spPr>
          <p:txBody>
            <a:bodyPr wrap="square" anchor="ctr" anchorCtr="0">
              <a:noAutofit/>
            </a:bodyPr>
            <a:lstStyle/>
            <a:p>
              <a:pPr algn="ctr">
                <a:defRPr/>
              </a:pPr>
              <a:r>
                <a:rPr lang="en-US" sz="8800">
                  <a:solidFill>
                    <a:prstClr val="white"/>
                  </a:solidFill>
                  <a:latin typeface="Tw Cen MT" panose="020B0602020104020603" pitchFamily="34" charset="0"/>
                </a:rPr>
                <a:t>2</a:t>
              </a:r>
              <a:endParaRPr lang="en-US" sz="8800" b="1" dirty="0">
                <a:solidFill>
                  <a:prstClr val="white"/>
                </a:solidFill>
                <a:latin typeface="Tw Cen MT" panose="020B0602020104020603" pitchFamily="34" charset="0"/>
              </a:endParaRPr>
            </a:p>
          </p:txBody>
        </p:sp>
        <p:sp>
          <p:nvSpPr>
            <p:cNvPr id="19" name="Rectangle 18"/>
            <p:cNvSpPr/>
            <p:nvPr/>
          </p:nvSpPr>
          <p:spPr>
            <a:xfrm>
              <a:off x="2489703" y="3637281"/>
              <a:ext cx="1038357" cy="1264920"/>
            </a:xfrm>
            <a:prstGeom prst="rect">
              <a:avLst/>
            </a:prstGeom>
          </p:spPr>
          <p:txBody>
            <a:bodyPr wrap="square" anchor="ctr" anchorCtr="0">
              <a:noAutofit/>
            </a:bodyPr>
            <a:lstStyle/>
            <a:p>
              <a:pPr algn="ctr">
                <a:defRPr/>
              </a:pPr>
              <a:r>
                <a:rPr lang="en-US" sz="8800">
                  <a:solidFill>
                    <a:prstClr val="white"/>
                  </a:solidFill>
                  <a:latin typeface="Tw Cen MT" panose="020B0602020104020603" pitchFamily="34" charset="0"/>
                </a:rPr>
                <a:t>3</a:t>
              </a:r>
              <a:endParaRPr lang="en-US" sz="8800" b="1" dirty="0">
                <a:solidFill>
                  <a:prstClr val="white"/>
                </a:solidFill>
                <a:latin typeface="Tw Cen MT" panose="020B0602020104020603" pitchFamily="34" charset="0"/>
              </a:endParaRPr>
            </a:p>
          </p:txBody>
        </p:sp>
        <p:sp>
          <p:nvSpPr>
            <p:cNvPr id="20" name="Rectangle 19"/>
            <p:cNvSpPr/>
            <p:nvPr/>
          </p:nvSpPr>
          <p:spPr>
            <a:xfrm>
              <a:off x="2489703" y="4959350"/>
              <a:ext cx="1038357" cy="1268731"/>
            </a:xfrm>
            <a:prstGeom prst="rect">
              <a:avLst/>
            </a:prstGeom>
          </p:spPr>
          <p:txBody>
            <a:bodyPr wrap="square" anchor="ctr" anchorCtr="0">
              <a:noAutofit/>
            </a:bodyPr>
            <a:lstStyle/>
            <a:p>
              <a:pPr algn="ctr">
                <a:defRPr/>
              </a:pPr>
              <a:r>
                <a:rPr lang="en-US" sz="8800">
                  <a:solidFill>
                    <a:prstClr val="white"/>
                  </a:solidFill>
                  <a:latin typeface="Tw Cen MT" panose="020B0602020104020603" pitchFamily="34" charset="0"/>
                </a:rPr>
                <a:t>4</a:t>
              </a:r>
              <a:endParaRPr lang="en-US" sz="8800" b="1" dirty="0">
                <a:solidFill>
                  <a:prstClr val="white"/>
                </a:solidFill>
                <a:latin typeface="Tw Cen MT" panose="020B0602020104020603" pitchFamily="34" charset="0"/>
              </a:endParaRPr>
            </a:p>
          </p:txBody>
        </p:sp>
        <p:sp>
          <p:nvSpPr>
            <p:cNvPr id="22" name="Rectangle 21"/>
            <p:cNvSpPr/>
            <p:nvPr/>
          </p:nvSpPr>
          <p:spPr>
            <a:xfrm>
              <a:off x="2489703" y="932181"/>
              <a:ext cx="1038357" cy="1310639"/>
            </a:xfrm>
            <a:prstGeom prst="rect">
              <a:avLst/>
            </a:prstGeom>
          </p:spPr>
          <p:txBody>
            <a:bodyPr wrap="square" anchor="ctr" anchorCtr="0">
              <a:noAutofit/>
            </a:bodyPr>
            <a:lstStyle/>
            <a:p>
              <a:pPr algn="ctr">
                <a:defRPr/>
              </a:pPr>
              <a:r>
                <a:rPr lang="en-US" sz="8800">
                  <a:solidFill>
                    <a:prstClr val="white"/>
                  </a:solidFill>
                  <a:latin typeface="Tw Cen MT" panose="020B0602020104020603" pitchFamily="34" charset="0"/>
                </a:rPr>
                <a:t>1</a:t>
              </a:r>
              <a:endParaRPr lang="en-US" sz="8800" b="1" dirty="0">
                <a:solidFill>
                  <a:prstClr val="white"/>
                </a:solidFill>
                <a:latin typeface="Tw Cen MT" panose="020B0602020104020603" pitchFamily="34" charset="0"/>
              </a:endParaRPr>
            </a:p>
          </p:txBody>
        </p:sp>
        <p:cxnSp>
          <p:nvCxnSpPr>
            <p:cNvPr id="23" name="Straight Connector 22">
              <a:extLst>
                <a:ext uri="{FF2B5EF4-FFF2-40B4-BE49-F238E27FC236}">
                  <a16:creationId xmlns:a16="http://schemas.microsoft.com/office/drawing/2014/main" id="{8381533E-5BD2-45A2-A18C-9D2400A79E7E}"/>
                </a:ext>
              </a:extLst>
            </p:cNvPr>
            <p:cNvCxnSpPr/>
            <p:nvPr/>
          </p:nvCxnSpPr>
          <p:spPr>
            <a:xfrm flipH="1">
              <a:off x="3557024" y="857478"/>
              <a:ext cx="5956" cy="5384367"/>
            </a:xfrm>
            <a:prstGeom prst="line">
              <a:avLst/>
            </a:prstGeom>
            <a:ln w="82550">
              <a:solidFill>
                <a:schemeClr val="bg1"/>
              </a:solidFill>
            </a:ln>
          </p:spPr>
          <p:style>
            <a:lnRef idx="1">
              <a:schemeClr val="accent1"/>
            </a:lnRef>
            <a:fillRef idx="0">
              <a:schemeClr val="accent1"/>
            </a:fillRef>
            <a:effectRef idx="0">
              <a:schemeClr val="accent1"/>
            </a:effectRef>
            <a:fontRef idx="minor">
              <a:schemeClr val="tx1"/>
            </a:fontRef>
          </p:style>
        </p:cxnSp>
        <p:pic>
          <p:nvPicPr>
            <p:cNvPr id="25" name="Picture 24" descr=" artifact"/>
            <p:cNvPicPr>
              <a:picLocks noChangeAspect="1"/>
            </p:cNvPicPr>
            <p:nvPr/>
          </p:nvPicPr>
          <p:blipFill>
            <a:blip r:embed="rId8"/>
            <a:stretch>
              <a:fillRect/>
            </a:stretch>
          </p:blipFill>
          <p:spPr>
            <a:xfrm>
              <a:off x="2438400" y="2240475"/>
              <a:ext cx="7462664" cy="64078"/>
            </a:xfrm>
            <a:prstGeom prst="rect">
              <a:avLst/>
            </a:prstGeom>
          </p:spPr>
        </p:pic>
        <p:cxnSp>
          <p:nvCxnSpPr>
            <p:cNvPr id="26" name="Straight Connector 25">
              <a:extLst>
                <a:ext uri="{FF2B5EF4-FFF2-40B4-BE49-F238E27FC236}">
                  <a16:creationId xmlns:a16="http://schemas.microsoft.com/office/drawing/2014/main" id="{8381533E-5BD2-45A2-A18C-9D2400A79E7E}"/>
                </a:ext>
              </a:extLst>
            </p:cNvPr>
            <p:cNvCxnSpPr/>
            <p:nvPr/>
          </p:nvCxnSpPr>
          <p:spPr>
            <a:xfrm flipH="1">
              <a:off x="7086600" y="857478"/>
              <a:ext cx="5956" cy="5384367"/>
            </a:xfrm>
            <a:prstGeom prst="line">
              <a:avLst/>
            </a:prstGeom>
            <a:ln w="825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82004F12-DCB5-47B6-A026-72E3239C721D}"/>
                </a:ext>
              </a:extLst>
            </p:cNvPr>
            <p:cNvSpPr txBox="1"/>
            <p:nvPr/>
          </p:nvSpPr>
          <p:spPr>
            <a:xfrm>
              <a:off x="7283386" y="990601"/>
              <a:ext cx="2238396" cy="1211153"/>
            </a:xfrm>
            <a:prstGeom prst="rect">
              <a:avLst/>
            </a:prstGeom>
            <a:noFill/>
            <a:ln>
              <a:noFill/>
            </a:ln>
          </p:spPr>
          <p:txBody>
            <a:bodyPr wrap="square" rtlCol="0" anchor="ctr" anchorCtr="0">
              <a:noAutofit/>
            </a:bodyPr>
            <a:lstStyle/>
            <a:p>
              <a:r>
                <a:rPr lang="en-US" sz="1600" dirty="0">
                  <a:solidFill>
                    <a:prstClr val="white"/>
                  </a:solidFill>
                  <a:latin typeface="Rockwell" panose="02060603020205020403" pitchFamily="18" charset="0"/>
                </a:rPr>
                <a:t>E-cigarettes --- </a:t>
              </a:r>
            </a:p>
            <a:p>
              <a:r>
                <a:rPr lang="en-US" sz="1600" dirty="0">
                  <a:solidFill>
                    <a:prstClr val="white"/>
                  </a:solidFill>
                  <a:latin typeface="Rockwell" panose="02060603020205020403" pitchFamily="18" charset="0"/>
                </a:rPr>
                <a:t>devices that heat a liquid into an aerosol that the user inhales</a:t>
              </a:r>
            </a:p>
          </p:txBody>
        </p:sp>
      </p:grpSp>
      <p:sp>
        <p:nvSpPr>
          <p:cNvPr id="7" name="Title 6"/>
          <p:cNvSpPr>
            <a:spLocks noGrp="1"/>
          </p:cNvSpPr>
          <p:nvPr>
            <p:ph type="title" idx="4294967295"/>
          </p:nvPr>
        </p:nvSpPr>
        <p:spPr/>
        <p:txBody>
          <a:bodyPr/>
          <a:lstStyle/>
          <a:p>
            <a:r>
              <a:rPr lang="en-US" dirty="0"/>
              <a:t>topics</a:t>
            </a:r>
            <a:r>
              <a:rPr lang="en-US" baseline="0" dirty="0"/>
              <a:t> 9</a:t>
            </a:r>
            <a:endParaRPr lang="en-US" dirty="0"/>
          </a:p>
        </p:txBody>
      </p:sp>
    </p:spTree>
    <p:extLst>
      <p:ext uri="{BB962C8B-B14F-4D97-AF65-F5344CB8AC3E}">
        <p14:creationId xmlns:p14="http://schemas.microsoft.com/office/powerpoint/2010/main" val="34894475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hotograph of five young teenagers all looking at the camera with a serious expression. &#10;The use of e-cigarettes is unsafe for kids, teens, and young adults.">
            <a:extLst>
              <a:ext uri="{FF2B5EF4-FFF2-40B4-BE49-F238E27FC236}">
                <a16:creationId xmlns:a16="http://schemas.microsoft.com/office/drawing/2014/main" id="{91CCE090-5462-4B6B-B1F1-D785315D6377}"/>
              </a:ext>
            </a:extLst>
          </p:cNvPr>
          <p:cNvPicPr>
            <a:picLocks noChangeAspect="1"/>
          </p:cNvPicPr>
          <p:nvPr/>
        </p:nvPicPr>
        <p:blipFill>
          <a:blip r:embed="rId3"/>
          <a:stretch>
            <a:fillRect/>
          </a:stretch>
        </p:blipFill>
        <p:spPr>
          <a:xfrm>
            <a:off x="2521633" y="2017555"/>
            <a:ext cx="6886135" cy="4375168"/>
          </a:xfrm>
          <a:prstGeom prst="rect">
            <a:avLst/>
          </a:prstGeom>
        </p:spPr>
      </p:pic>
      <p:sp>
        <p:nvSpPr>
          <p:cNvPr id="5" name="Title 1">
            <a:extLst>
              <a:ext uri="{FF2B5EF4-FFF2-40B4-BE49-F238E27FC236}">
                <a16:creationId xmlns:a16="http://schemas.microsoft.com/office/drawing/2014/main" id="{F5CDAD05-DC0A-4C89-BE5E-C6498DD17B7F}"/>
              </a:ext>
            </a:extLst>
          </p:cNvPr>
          <p:cNvSpPr txBox="1">
            <a:spLocks/>
          </p:cNvSpPr>
          <p:nvPr/>
        </p:nvSpPr>
        <p:spPr>
          <a:xfrm>
            <a:off x="575894" y="729658"/>
            <a:ext cx="11029616" cy="988332"/>
          </a:xfrm>
          <a:prstGeom prst="rect">
            <a:avLst/>
          </a:prstGeom>
        </p:spPr>
        <p:txBody>
          <a:bodyPr>
            <a:noAutofit/>
          </a:bodyPr>
          <a:lstStyle>
            <a:lvl1pPr algn="l" defTabSz="457200" rtl="0" eaLnBrk="1" latinLnBrk="0" hangingPunct="1">
              <a:lnSpc>
                <a:spcPct val="90000"/>
              </a:lnSpc>
              <a:spcBef>
                <a:spcPct val="0"/>
              </a:spcBef>
              <a:buNone/>
              <a:defRPr sz="3200" b="0" kern="1200" cap="all">
                <a:solidFill>
                  <a:schemeClr val="bg1"/>
                </a:solidFill>
                <a:latin typeface="+mj-lt"/>
                <a:ea typeface="+mj-ea"/>
                <a:cs typeface="Calibri"/>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800" cap="none" dirty="0">
                <a:solidFill>
                  <a:schemeClr val="tx1"/>
                </a:solidFill>
              </a:rPr>
              <a:t>Most Important Takeaway</a:t>
            </a:r>
          </a:p>
        </p:txBody>
      </p:sp>
      <p:sp>
        <p:nvSpPr>
          <p:cNvPr id="3" name="Title 2"/>
          <p:cNvSpPr>
            <a:spLocks noGrp="1"/>
          </p:cNvSpPr>
          <p:nvPr>
            <p:ph type="title" idx="4294967295"/>
          </p:nvPr>
        </p:nvSpPr>
        <p:spPr/>
        <p:txBody>
          <a:bodyPr/>
          <a:lstStyle/>
          <a:p>
            <a:r>
              <a:rPr lang="en-US" dirty="0"/>
              <a:t>Final</a:t>
            </a:r>
            <a:r>
              <a:rPr lang="en-US" baseline="0" dirty="0"/>
              <a:t> slide</a:t>
            </a:r>
            <a:endParaRPr lang="en-US" dirty="0"/>
          </a:p>
        </p:txBody>
      </p:sp>
    </p:spTree>
    <p:extLst>
      <p:ext uri="{BB962C8B-B14F-4D97-AF65-F5344CB8AC3E}">
        <p14:creationId xmlns:p14="http://schemas.microsoft.com/office/powerpoint/2010/main" val="41107144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7" descr="Different types of e-cigarettes are displayed. Tanks and mods include different shapes of e-cigarettes that can be refilled with liquid, including long and short versions. Rechargeable e-cigarettes resemble the JUUL brand, which is shaped like a USB flash drive, and the Suorin brand, which looks like a triangular highlighter. Disposable e-cigarettes resemble a conventional cigarette. "/>
          <p:cNvPicPr>
            <a:picLocks noChangeAspect="1"/>
          </p:cNvPicPr>
          <p:nvPr/>
        </p:nvPicPr>
        <p:blipFill rotWithShape="1">
          <a:blip r:embed="rId3">
            <a:extLst>
              <a:ext uri="{28A0092B-C50C-407E-A947-70E740481C1C}">
                <a14:useLocalDpi xmlns:a14="http://schemas.microsoft.com/office/drawing/2010/main" val="0"/>
              </a:ext>
            </a:extLst>
          </a:blip>
          <a:srcRect l="2363" r="2635"/>
          <a:stretch/>
        </p:blipFill>
        <p:spPr>
          <a:xfrm>
            <a:off x="471948" y="2132614"/>
            <a:ext cx="11257935" cy="4071541"/>
          </a:xfrm>
          <a:prstGeom prst="rect">
            <a:avLst/>
          </a:prstGeom>
          <a:blipFill>
            <a:blip r:embed="rId4"/>
            <a:tile tx="0" ty="0" sx="100000" sy="100000" flip="none" algn="tl"/>
          </a:blipFill>
        </p:spPr>
      </p:pic>
      <p:sp>
        <p:nvSpPr>
          <p:cNvPr id="2" name="Title 1"/>
          <p:cNvSpPr>
            <a:spLocks noGrp="1"/>
          </p:cNvSpPr>
          <p:nvPr>
            <p:ph type="title"/>
          </p:nvPr>
        </p:nvSpPr>
        <p:spPr>
          <a:xfrm>
            <a:off x="2168206" y="753409"/>
            <a:ext cx="7855587" cy="988332"/>
          </a:xfrm>
        </p:spPr>
        <p:txBody>
          <a:bodyPr>
            <a:noAutofit/>
          </a:bodyPr>
          <a:lstStyle/>
          <a:p>
            <a:pPr algn="ctr"/>
            <a:r>
              <a:rPr lang="en-US" sz="3600" b="1" dirty="0"/>
              <a:t>NO MATTER WHAT YOU CALL IT, IT’S AN  E-CIGARETTE</a:t>
            </a:r>
          </a:p>
        </p:txBody>
      </p:sp>
    </p:spTree>
    <p:extLst>
      <p:ext uri="{BB962C8B-B14F-4D97-AF65-F5344CB8AC3E}">
        <p14:creationId xmlns:p14="http://schemas.microsoft.com/office/powerpoint/2010/main" val="34083663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p:txBody>
          <a:bodyPr anchor="ctr" anchorCtr="0">
            <a:normAutofit/>
          </a:bodyPr>
          <a:lstStyle/>
          <a:p>
            <a:pPr marL="0" indent="0">
              <a:buNone/>
            </a:pPr>
            <a:r>
              <a:rPr lang="en-US" sz="3200" b="1" dirty="0">
                <a:latin typeface="Calibri" panose="020F0502020204030204" pitchFamily="34" charset="0"/>
                <a:cs typeface="Calibri" panose="020F0502020204030204" pitchFamily="34" charset="0"/>
              </a:rPr>
              <a:t>E-cigarettes are devices that heat a liquid into an aerosol that the user inhales.</a:t>
            </a:r>
            <a:endParaRPr lang="en-US" sz="3200" dirty="0">
              <a:latin typeface="Calibri" panose="020F0502020204030204" pitchFamily="34" charset="0"/>
              <a:cs typeface="Calibri" panose="020F0502020204030204" pitchFamily="34" charset="0"/>
            </a:endParaRPr>
          </a:p>
        </p:txBody>
      </p:sp>
      <p:pic>
        <p:nvPicPr>
          <p:cNvPr id="6" name="Picture 5" descr="A colorful array of various types of e-cigarettes.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457" y="1822946"/>
            <a:ext cx="5233690" cy="4692154"/>
          </a:xfrm>
          <a:prstGeom prst="rect">
            <a:avLst/>
          </a:prstGeom>
        </p:spPr>
      </p:pic>
      <p:sp>
        <p:nvSpPr>
          <p:cNvPr id="3" name="Title 2"/>
          <p:cNvSpPr>
            <a:spLocks noGrp="1"/>
          </p:cNvSpPr>
          <p:nvPr>
            <p:ph type="title"/>
          </p:nvPr>
        </p:nvSpPr>
        <p:spPr>
          <a:xfrm>
            <a:off x="2326267" y="777160"/>
            <a:ext cx="7019015" cy="932887"/>
          </a:xfrm>
        </p:spPr>
        <p:txBody>
          <a:bodyPr>
            <a:noAutofit/>
          </a:bodyPr>
          <a:lstStyle/>
          <a:p>
            <a:pPr algn="ctr"/>
            <a:r>
              <a:rPr lang="en-US" sz="3600" dirty="0"/>
              <a:t>E-CIGARETTES COME IN MANY DIFFERENT SHAPES</a:t>
            </a:r>
          </a:p>
        </p:txBody>
      </p:sp>
    </p:spTree>
    <p:extLst>
      <p:ext uri="{BB962C8B-B14F-4D97-AF65-F5344CB8AC3E}">
        <p14:creationId xmlns:p14="http://schemas.microsoft.com/office/powerpoint/2010/main" val="21247192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True or False? A group of young people’s hands are raised, with one in the middle holding a sign bearing the statement, “Most e-cigarettes contain nicotine.” &#10;"/>
          <p:cNvGrpSpPr/>
          <p:nvPr/>
        </p:nvGrpSpPr>
        <p:grpSpPr>
          <a:xfrm>
            <a:off x="2630585" y="1979202"/>
            <a:ext cx="6751103" cy="4414838"/>
            <a:chOff x="2630585" y="1979202"/>
            <a:chExt cx="6751103" cy="4414838"/>
          </a:xfrm>
        </p:grpSpPr>
        <p:pic>
          <p:nvPicPr>
            <p:cNvPr id="7" name="Picture 6"/>
            <p:cNvPicPr>
              <a:picLocks noChangeAspect="1"/>
            </p:cNvPicPr>
            <p:nvPr/>
          </p:nvPicPr>
          <p:blipFill rotWithShape="1">
            <a:blip r:embed="rId3"/>
            <a:srcRect t="53448"/>
            <a:stretch/>
          </p:blipFill>
          <p:spPr>
            <a:xfrm>
              <a:off x="2834239" y="3367394"/>
              <a:ext cx="6547449" cy="3026646"/>
            </a:xfrm>
            <a:prstGeom prst="rect">
              <a:avLst/>
            </a:prstGeom>
          </p:spPr>
        </p:pic>
        <p:sp>
          <p:nvSpPr>
            <p:cNvPr id="8" name="Rounded Rectangle 7"/>
            <p:cNvSpPr/>
            <p:nvPr/>
          </p:nvSpPr>
          <p:spPr>
            <a:xfrm>
              <a:off x="4622063" y="1979202"/>
              <a:ext cx="3313338" cy="1388192"/>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700" dirty="0">
                  <a:latin typeface="Rockwell" panose="02060603020205020403" pitchFamily="18" charset="0"/>
                </a:rPr>
                <a:t>Most </a:t>
              </a:r>
            </a:p>
            <a:p>
              <a:pPr lvl="0" algn="ctr">
                <a:defRPr/>
              </a:pPr>
              <a:r>
                <a:rPr lang="en-US" sz="2700" dirty="0">
                  <a:latin typeface="Rockwell" panose="02060603020205020403" pitchFamily="18" charset="0"/>
                </a:rPr>
                <a:t>e-cigarettes contain nicotine</a:t>
              </a:r>
            </a:p>
            <a:p>
              <a:pPr algn="ctr"/>
              <a:endParaRPr lang="en-US" sz="1350" dirty="0"/>
            </a:p>
          </p:txBody>
        </p:sp>
        <p:pic>
          <p:nvPicPr>
            <p:cNvPr id="9" name="Picture 8"/>
            <p:cNvPicPr>
              <a:picLocks noChangeAspect="1"/>
            </p:cNvPicPr>
            <p:nvPr/>
          </p:nvPicPr>
          <p:blipFill>
            <a:blip r:embed="rId4"/>
            <a:stretch>
              <a:fillRect/>
            </a:stretch>
          </p:blipFill>
          <p:spPr>
            <a:xfrm>
              <a:off x="2630585" y="2222510"/>
              <a:ext cx="1578769" cy="1128713"/>
            </a:xfrm>
            <a:prstGeom prst="rect">
              <a:avLst/>
            </a:prstGeom>
          </p:spPr>
        </p:pic>
      </p:grpSp>
      <p:sp>
        <p:nvSpPr>
          <p:cNvPr id="5" name="Title 4"/>
          <p:cNvSpPr>
            <a:spLocks noGrp="1"/>
          </p:cNvSpPr>
          <p:nvPr>
            <p:ph type="title"/>
          </p:nvPr>
        </p:nvSpPr>
        <p:spPr/>
        <p:txBody>
          <a:bodyPr/>
          <a:lstStyle/>
          <a:p>
            <a:r>
              <a:rPr lang="en-US" cap="none" dirty="0"/>
              <a:t>Quiz</a:t>
            </a:r>
          </a:p>
        </p:txBody>
      </p:sp>
    </p:spTree>
    <p:extLst>
      <p:ext uri="{BB962C8B-B14F-4D97-AF65-F5344CB8AC3E}">
        <p14:creationId xmlns:p14="http://schemas.microsoft.com/office/powerpoint/2010/main" val="8510554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An image of young people’s raised hands, with indication that the sign reading, “Most e-cigarettes contain nicotine” is true."/>
          <p:cNvGrpSpPr/>
          <p:nvPr/>
        </p:nvGrpSpPr>
        <p:grpSpPr>
          <a:xfrm>
            <a:off x="2630585" y="1979202"/>
            <a:ext cx="6751103" cy="4414838"/>
            <a:chOff x="2630585" y="1979202"/>
            <a:chExt cx="6751103" cy="4414838"/>
          </a:xfrm>
        </p:grpSpPr>
        <p:pic>
          <p:nvPicPr>
            <p:cNvPr id="7" name="Picture 6"/>
            <p:cNvPicPr>
              <a:picLocks noChangeAspect="1"/>
            </p:cNvPicPr>
            <p:nvPr/>
          </p:nvPicPr>
          <p:blipFill rotWithShape="1">
            <a:blip r:embed="rId3"/>
            <a:srcRect t="53448"/>
            <a:stretch/>
          </p:blipFill>
          <p:spPr>
            <a:xfrm>
              <a:off x="2834239" y="3367394"/>
              <a:ext cx="6547449" cy="3026646"/>
            </a:xfrm>
            <a:prstGeom prst="rect">
              <a:avLst/>
            </a:prstGeom>
          </p:spPr>
        </p:pic>
        <p:sp>
          <p:nvSpPr>
            <p:cNvPr id="8" name="Rounded Rectangle 7"/>
            <p:cNvSpPr/>
            <p:nvPr/>
          </p:nvSpPr>
          <p:spPr>
            <a:xfrm>
              <a:off x="4622063" y="1979202"/>
              <a:ext cx="3313338" cy="1388192"/>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700" dirty="0">
                  <a:latin typeface="Rockwell" panose="02060603020205020403" pitchFamily="18" charset="0"/>
                </a:rPr>
                <a:t>Most </a:t>
              </a:r>
            </a:p>
            <a:p>
              <a:pPr lvl="0" algn="ctr">
                <a:defRPr/>
              </a:pPr>
              <a:r>
                <a:rPr lang="en-US" sz="2700" dirty="0">
                  <a:latin typeface="Rockwell" panose="02060603020205020403" pitchFamily="18" charset="0"/>
                </a:rPr>
                <a:t>e-cigarettes contain nicotine</a:t>
              </a:r>
            </a:p>
            <a:p>
              <a:pPr algn="ctr"/>
              <a:endParaRPr lang="en-US" sz="1350" dirty="0"/>
            </a:p>
          </p:txBody>
        </p:sp>
        <p:pic>
          <p:nvPicPr>
            <p:cNvPr id="9" name="Picture 8"/>
            <p:cNvPicPr>
              <a:picLocks noChangeAspect="1"/>
            </p:cNvPicPr>
            <p:nvPr/>
          </p:nvPicPr>
          <p:blipFill rotWithShape="1">
            <a:blip r:embed="rId4"/>
            <a:srcRect b="52311"/>
            <a:stretch/>
          </p:blipFill>
          <p:spPr>
            <a:xfrm>
              <a:off x="2630585" y="2222510"/>
              <a:ext cx="1578769" cy="538275"/>
            </a:xfrm>
            <a:prstGeom prst="rect">
              <a:avLst/>
            </a:prstGeom>
          </p:spPr>
        </p:pic>
      </p:grpSp>
      <p:sp>
        <p:nvSpPr>
          <p:cNvPr id="5" name="Title 4"/>
          <p:cNvSpPr>
            <a:spLocks noGrp="1"/>
          </p:cNvSpPr>
          <p:nvPr>
            <p:ph type="title"/>
          </p:nvPr>
        </p:nvSpPr>
        <p:spPr/>
        <p:txBody>
          <a:bodyPr/>
          <a:lstStyle/>
          <a:p>
            <a:r>
              <a:rPr lang="en-US" dirty="0"/>
              <a:t>Quiz</a:t>
            </a:r>
          </a:p>
        </p:txBody>
      </p:sp>
    </p:spTree>
    <p:extLst>
      <p:ext uri="{BB962C8B-B14F-4D97-AF65-F5344CB8AC3E}">
        <p14:creationId xmlns:p14="http://schemas.microsoft.com/office/powerpoint/2010/main" val="42319100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2. What are the health risks?&#10;"/>
          <p:cNvGrpSpPr/>
          <p:nvPr/>
        </p:nvGrpSpPr>
        <p:grpSpPr>
          <a:xfrm>
            <a:off x="2428568" y="857478"/>
            <a:ext cx="7472496" cy="5430579"/>
            <a:chOff x="2428568" y="857478"/>
            <a:chExt cx="7472496" cy="5430579"/>
          </a:xfrm>
        </p:grpSpPr>
        <p:pic>
          <p:nvPicPr>
            <p:cNvPr id="3" name="Content Placeholder 5"/>
            <p:cNvPicPr>
              <a:picLocks noChangeAspect="1"/>
            </p:cNvPicPr>
            <p:nvPr/>
          </p:nvPicPr>
          <p:blipFill rotWithShape="1">
            <a:blip r:embed="rId3"/>
            <a:srcRect l="17468" t="14940" r="2354" b="917"/>
            <a:stretch/>
          </p:blipFill>
          <p:spPr>
            <a:xfrm>
              <a:off x="3504123" y="2306638"/>
              <a:ext cx="3719042" cy="1333500"/>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3538880" y="3569654"/>
              <a:ext cx="3670400" cy="1398586"/>
            </a:xfrm>
            <a:prstGeom prst="rect">
              <a:avLst/>
            </a:prstGeom>
          </p:spPr>
        </p:pic>
        <p:pic>
          <p:nvPicPr>
            <p:cNvPr id="5" name="Picture 4"/>
            <p:cNvPicPr>
              <a:picLocks noChangeAspect="1"/>
            </p:cNvPicPr>
            <p:nvPr/>
          </p:nvPicPr>
          <p:blipFill rotWithShape="1">
            <a:blip r:embed="rId6"/>
            <a:srcRect l="34200"/>
            <a:stretch/>
          </p:blipFill>
          <p:spPr>
            <a:xfrm>
              <a:off x="3561228" y="4955871"/>
              <a:ext cx="3582521" cy="1264590"/>
            </a:xfrm>
            <a:prstGeom prst="rect">
              <a:avLst/>
            </a:prstGeom>
          </p:spPr>
        </p:pic>
        <p:pic>
          <p:nvPicPr>
            <p:cNvPr id="12" name="Picture 11"/>
            <p:cNvPicPr>
              <a:picLocks noChangeAspect="1"/>
            </p:cNvPicPr>
            <p:nvPr/>
          </p:nvPicPr>
          <p:blipFill rotWithShape="1">
            <a:blip r:embed="rId7"/>
            <a:srcRect t="9715" b="11063"/>
            <a:stretch/>
          </p:blipFill>
          <p:spPr>
            <a:xfrm>
              <a:off x="4037162" y="985985"/>
              <a:ext cx="2430531" cy="1231592"/>
            </a:xfrm>
            <a:prstGeom prst="rect">
              <a:avLst/>
            </a:prstGeom>
          </p:spPr>
        </p:pic>
        <p:sp>
          <p:nvSpPr>
            <p:cNvPr id="6" name="Rectangle 5"/>
            <p:cNvSpPr/>
            <p:nvPr/>
          </p:nvSpPr>
          <p:spPr>
            <a:xfrm>
              <a:off x="7086600" y="930275"/>
              <a:ext cx="2514600" cy="5343525"/>
            </a:xfrm>
            <a:prstGeom prst="rect">
              <a:avLst/>
            </a:prstGeom>
            <a:solidFill>
              <a:srgbClr val="122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495550" y="930275"/>
              <a:ext cx="1076325" cy="5343525"/>
            </a:xfrm>
            <a:prstGeom prst="rect">
              <a:avLst/>
            </a:prstGeom>
            <a:solidFill>
              <a:srgbClr val="122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495550" y="2270760"/>
              <a:ext cx="1076325" cy="132620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7086600" y="2247900"/>
              <a:ext cx="2514600" cy="134906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2004F12-DCB5-47B6-A026-72E3239C721D}"/>
                </a:ext>
              </a:extLst>
            </p:cNvPr>
            <p:cNvSpPr txBox="1"/>
            <p:nvPr/>
          </p:nvSpPr>
          <p:spPr>
            <a:xfrm>
              <a:off x="7283386" y="2252553"/>
              <a:ext cx="2216214" cy="1375901"/>
            </a:xfrm>
            <a:prstGeom prst="rect">
              <a:avLst/>
            </a:prstGeom>
            <a:noFill/>
            <a:ln>
              <a:noFill/>
            </a:ln>
          </p:spPr>
          <p:txBody>
            <a:bodyPr wrap="square" rtlCol="0" anchor="ctr" anchorCtr="0">
              <a:noAutofit/>
            </a:bodyPr>
            <a:lstStyle/>
            <a:p>
              <a:pPr>
                <a:defRPr/>
              </a:pPr>
              <a:r>
                <a:rPr lang="en-US" sz="2250" dirty="0">
                  <a:solidFill>
                    <a:prstClr val="white"/>
                  </a:solidFill>
                  <a:latin typeface="Rockwell" panose="02060603020205020403" pitchFamily="18" charset="0"/>
                </a:rPr>
                <a:t>What Are The Health Risks?</a:t>
              </a:r>
            </a:p>
          </p:txBody>
        </p:sp>
        <p:sp>
          <p:nvSpPr>
            <p:cNvPr id="9" name="TextBox 8">
              <a:extLst>
                <a:ext uri="{FF2B5EF4-FFF2-40B4-BE49-F238E27FC236}">
                  <a16:creationId xmlns:a16="http://schemas.microsoft.com/office/drawing/2014/main" id="{82004F12-DCB5-47B6-A026-72E3239C721D}"/>
                </a:ext>
              </a:extLst>
            </p:cNvPr>
            <p:cNvSpPr txBox="1"/>
            <p:nvPr/>
          </p:nvSpPr>
          <p:spPr>
            <a:xfrm>
              <a:off x="7283386" y="3600514"/>
              <a:ext cx="2279714" cy="1318766"/>
            </a:xfrm>
            <a:prstGeom prst="rect">
              <a:avLst/>
            </a:prstGeom>
            <a:noFill/>
            <a:ln>
              <a:noFill/>
            </a:ln>
          </p:spPr>
          <p:txBody>
            <a:bodyPr wrap="square" rtlCol="0" anchor="ctr" anchorCtr="0">
              <a:noAutofit/>
            </a:bodyPr>
            <a:lstStyle/>
            <a:p>
              <a:pPr>
                <a:defRPr/>
              </a:pPr>
              <a:r>
                <a:rPr lang="en-US" sz="2250" dirty="0">
                  <a:solidFill>
                    <a:prstClr val="white"/>
                  </a:solidFill>
                  <a:latin typeface="Rockwell" panose="02060603020205020403" pitchFamily="18" charset="0"/>
                </a:rPr>
                <a:t>What Leads </a:t>
              </a:r>
            </a:p>
            <a:p>
              <a:pPr>
                <a:defRPr/>
              </a:pPr>
              <a:r>
                <a:rPr lang="en-US" sz="2250" dirty="0">
                  <a:solidFill>
                    <a:prstClr val="white"/>
                  </a:solidFill>
                  <a:latin typeface="Rockwell" panose="02060603020205020403" pitchFamily="18" charset="0"/>
                </a:rPr>
                <a:t>To E-cigarette Use?</a:t>
              </a:r>
            </a:p>
          </p:txBody>
        </p:sp>
        <p:sp>
          <p:nvSpPr>
            <p:cNvPr id="10" name="TextBox 9">
              <a:extLst>
                <a:ext uri="{FF2B5EF4-FFF2-40B4-BE49-F238E27FC236}">
                  <a16:creationId xmlns:a16="http://schemas.microsoft.com/office/drawing/2014/main" id="{82004F12-DCB5-47B6-A026-72E3239C721D}"/>
                </a:ext>
              </a:extLst>
            </p:cNvPr>
            <p:cNvSpPr txBox="1"/>
            <p:nvPr/>
          </p:nvSpPr>
          <p:spPr>
            <a:xfrm>
              <a:off x="7283386" y="4966443"/>
              <a:ext cx="2216214" cy="1236519"/>
            </a:xfrm>
            <a:prstGeom prst="rect">
              <a:avLst/>
            </a:prstGeom>
            <a:noFill/>
            <a:ln>
              <a:noFill/>
            </a:ln>
          </p:spPr>
          <p:txBody>
            <a:bodyPr wrap="square" rtlCol="0" anchor="ctr" anchorCtr="0">
              <a:noAutofit/>
            </a:bodyPr>
            <a:lstStyle/>
            <a:p>
              <a:pPr>
                <a:defRPr/>
              </a:pPr>
              <a:r>
                <a:rPr lang="en-US" sz="2250" dirty="0">
                  <a:solidFill>
                    <a:prstClr val="white"/>
                  </a:solidFill>
                  <a:latin typeface="Rockwell" panose="02060603020205020403" pitchFamily="18" charset="0"/>
                </a:rPr>
                <a:t>What Can You Do About It?</a:t>
              </a:r>
            </a:p>
          </p:txBody>
        </p:sp>
        <p:pic>
          <p:nvPicPr>
            <p:cNvPr id="14" name="Picture 13"/>
            <p:cNvPicPr>
              <a:picLocks noChangeAspect="1"/>
            </p:cNvPicPr>
            <p:nvPr/>
          </p:nvPicPr>
          <p:blipFill>
            <a:blip r:embed="rId8"/>
            <a:stretch>
              <a:fillRect/>
            </a:stretch>
          </p:blipFill>
          <p:spPr>
            <a:xfrm>
              <a:off x="2438400" y="3568309"/>
              <a:ext cx="7462664" cy="64078"/>
            </a:xfrm>
            <a:prstGeom prst="rect">
              <a:avLst/>
            </a:prstGeom>
          </p:spPr>
        </p:pic>
        <p:pic>
          <p:nvPicPr>
            <p:cNvPr id="15" name="Picture 14"/>
            <p:cNvPicPr>
              <a:picLocks noChangeAspect="1"/>
            </p:cNvPicPr>
            <p:nvPr/>
          </p:nvPicPr>
          <p:blipFill>
            <a:blip r:embed="rId8"/>
            <a:stretch>
              <a:fillRect/>
            </a:stretch>
          </p:blipFill>
          <p:spPr>
            <a:xfrm>
              <a:off x="2438400" y="4896143"/>
              <a:ext cx="7462664" cy="64078"/>
            </a:xfrm>
            <a:prstGeom prst="rect">
              <a:avLst/>
            </a:prstGeom>
          </p:spPr>
        </p:pic>
        <p:pic>
          <p:nvPicPr>
            <p:cNvPr id="16" name="Picture 15"/>
            <p:cNvPicPr>
              <a:picLocks noChangeAspect="1"/>
            </p:cNvPicPr>
            <p:nvPr/>
          </p:nvPicPr>
          <p:blipFill>
            <a:blip r:embed="rId8"/>
            <a:stretch>
              <a:fillRect/>
            </a:stretch>
          </p:blipFill>
          <p:spPr>
            <a:xfrm>
              <a:off x="2438400" y="6223979"/>
              <a:ext cx="7462664" cy="64078"/>
            </a:xfrm>
            <a:prstGeom prst="rect">
              <a:avLst/>
            </a:prstGeom>
          </p:spPr>
        </p:pic>
        <p:pic>
          <p:nvPicPr>
            <p:cNvPr id="17" name="Picture 16"/>
            <p:cNvPicPr>
              <a:picLocks noChangeAspect="1"/>
            </p:cNvPicPr>
            <p:nvPr/>
          </p:nvPicPr>
          <p:blipFill>
            <a:blip r:embed="rId8"/>
            <a:stretch>
              <a:fillRect/>
            </a:stretch>
          </p:blipFill>
          <p:spPr>
            <a:xfrm>
              <a:off x="2428568" y="912641"/>
              <a:ext cx="7462664" cy="64078"/>
            </a:xfrm>
            <a:prstGeom prst="rect">
              <a:avLst/>
            </a:prstGeom>
          </p:spPr>
        </p:pic>
        <p:sp>
          <p:nvSpPr>
            <p:cNvPr id="18" name="Rectangle 17"/>
            <p:cNvSpPr/>
            <p:nvPr/>
          </p:nvSpPr>
          <p:spPr>
            <a:xfrm>
              <a:off x="2489703" y="2303781"/>
              <a:ext cx="1038357" cy="1264920"/>
            </a:xfrm>
            <a:prstGeom prst="rect">
              <a:avLst/>
            </a:prstGeom>
          </p:spPr>
          <p:txBody>
            <a:bodyPr wrap="square" anchor="ctr" anchorCtr="0">
              <a:noAutofit/>
            </a:bodyPr>
            <a:lstStyle/>
            <a:p>
              <a:pPr algn="ctr">
                <a:defRPr/>
              </a:pPr>
              <a:r>
                <a:rPr lang="en-US" sz="8800">
                  <a:solidFill>
                    <a:prstClr val="white"/>
                  </a:solidFill>
                  <a:latin typeface="Tw Cen MT" panose="020B0602020104020603" pitchFamily="34" charset="0"/>
                </a:rPr>
                <a:t>2</a:t>
              </a:r>
              <a:endParaRPr lang="en-US" sz="8800" b="1" dirty="0">
                <a:solidFill>
                  <a:prstClr val="white"/>
                </a:solidFill>
                <a:latin typeface="Tw Cen MT" panose="020B0602020104020603" pitchFamily="34" charset="0"/>
              </a:endParaRPr>
            </a:p>
          </p:txBody>
        </p:sp>
        <p:sp>
          <p:nvSpPr>
            <p:cNvPr id="19" name="Rectangle 18"/>
            <p:cNvSpPr/>
            <p:nvPr/>
          </p:nvSpPr>
          <p:spPr>
            <a:xfrm>
              <a:off x="2489703" y="3637281"/>
              <a:ext cx="1038357" cy="1264920"/>
            </a:xfrm>
            <a:prstGeom prst="rect">
              <a:avLst/>
            </a:prstGeom>
          </p:spPr>
          <p:txBody>
            <a:bodyPr wrap="square" anchor="ctr" anchorCtr="0">
              <a:noAutofit/>
            </a:bodyPr>
            <a:lstStyle/>
            <a:p>
              <a:pPr algn="ctr">
                <a:defRPr/>
              </a:pPr>
              <a:r>
                <a:rPr lang="en-US" sz="8800">
                  <a:solidFill>
                    <a:prstClr val="white"/>
                  </a:solidFill>
                  <a:latin typeface="Tw Cen MT" panose="020B0602020104020603" pitchFamily="34" charset="0"/>
                </a:rPr>
                <a:t>3</a:t>
              </a:r>
              <a:endParaRPr lang="en-US" sz="8800" b="1" dirty="0">
                <a:solidFill>
                  <a:prstClr val="white"/>
                </a:solidFill>
                <a:latin typeface="Tw Cen MT" panose="020B0602020104020603" pitchFamily="34" charset="0"/>
              </a:endParaRPr>
            </a:p>
          </p:txBody>
        </p:sp>
        <p:sp>
          <p:nvSpPr>
            <p:cNvPr id="20" name="Rectangle 19"/>
            <p:cNvSpPr/>
            <p:nvPr/>
          </p:nvSpPr>
          <p:spPr>
            <a:xfrm>
              <a:off x="2489703" y="4959350"/>
              <a:ext cx="1038357" cy="1268731"/>
            </a:xfrm>
            <a:prstGeom prst="rect">
              <a:avLst/>
            </a:prstGeom>
          </p:spPr>
          <p:txBody>
            <a:bodyPr wrap="square" anchor="ctr" anchorCtr="0">
              <a:noAutofit/>
            </a:bodyPr>
            <a:lstStyle/>
            <a:p>
              <a:pPr algn="ctr">
                <a:defRPr/>
              </a:pPr>
              <a:r>
                <a:rPr lang="en-US" sz="8800">
                  <a:solidFill>
                    <a:prstClr val="white"/>
                  </a:solidFill>
                  <a:latin typeface="Tw Cen MT" panose="020B0602020104020603" pitchFamily="34" charset="0"/>
                </a:rPr>
                <a:t>4</a:t>
              </a:r>
              <a:endParaRPr lang="en-US" sz="8800" b="1" dirty="0">
                <a:solidFill>
                  <a:prstClr val="white"/>
                </a:solidFill>
                <a:latin typeface="Tw Cen MT" panose="020B0602020104020603" pitchFamily="34" charset="0"/>
              </a:endParaRPr>
            </a:p>
          </p:txBody>
        </p:sp>
        <p:sp>
          <p:nvSpPr>
            <p:cNvPr id="22" name="Rectangle 21"/>
            <p:cNvSpPr/>
            <p:nvPr/>
          </p:nvSpPr>
          <p:spPr>
            <a:xfrm>
              <a:off x="2489703" y="932181"/>
              <a:ext cx="1038357" cy="1310639"/>
            </a:xfrm>
            <a:prstGeom prst="rect">
              <a:avLst/>
            </a:prstGeom>
          </p:spPr>
          <p:txBody>
            <a:bodyPr wrap="square" anchor="ctr" anchorCtr="0">
              <a:noAutofit/>
            </a:bodyPr>
            <a:lstStyle/>
            <a:p>
              <a:pPr algn="ctr">
                <a:defRPr/>
              </a:pPr>
              <a:r>
                <a:rPr lang="en-US" sz="8800">
                  <a:solidFill>
                    <a:prstClr val="white"/>
                  </a:solidFill>
                  <a:latin typeface="Tw Cen MT" panose="020B0602020104020603" pitchFamily="34" charset="0"/>
                </a:rPr>
                <a:t>1</a:t>
              </a:r>
              <a:endParaRPr lang="en-US" sz="8800" b="1" dirty="0">
                <a:solidFill>
                  <a:prstClr val="white"/>
                </a:solidFill>
                <a:latin typeface="Tw Cen MT" panose="020B0602020104020603" pitchFamily="34" charset="0"/>
              </a:endParaRPr>
            </a:p>
          </p:txBody>
        </p:sp>
        <p:cxnSp>
          <p:nvCxnSpPr>
            <p:cNvPr id="23" name="Straight Connector 22">
              <a:extLst>
                <a:ext uri="{FF2B5EF4-FFF2-40B4-BE49-F238E27FC236}">
                  <a16:creationId xmlns:a16="http://schemas.microsoft.com/office/drawing/2014/main" id="{8381533E-5BD2-45A2-A18C-9D2400A79E7E}"/>
                </a:ext>
              </a:extLst>
            </p:cNvPr>
            <p:cNvCxnSpPr/>
            <p:nvPr/>
          </p:nvCxnSpPr>
          <p:spPr>
            <a:xfrm flipH="1">
              <a:off x="3557024" y="857478"/>
              <a:ext cx="5956" cy="5384367"/>
            </a:xfrm>
            <a:prstGeom prst="line">
              <a:avLst/>
            </a:prstGeom>
            <a:ln w="82550">
              <a:solidFill>
                <a:schemeClr val="bg1"/>
              </a:solidFill>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a:blip r:embed="rId8"/>
            <a:stretch>
              <a:fillRect/>
            </a:stretch>
          </p:blipFill>
          <p:spPr>
            <a:xfrm>
              <a:off x="2438400" y="2240475"/>
              <a:ext cx="7462664" cy="64078"/>
            </a:xfrm>
            <a:prstGeom prst="rect">
              <a:avLst/>
            </a:prstGeom>
          </p:spPr>
        </p:pic>
        <p:cxnSp>
          <p:nvCxnSpPr>
            <p:cNvPr id="26" name="Straight Connector 25">
              <a:extLst>
                <a:ext uri="{FF2B5EF4-FFF2-40B4-BE49-F238E27FC236}">
                  <a16:creationId xmlns:a16="http://schemas.microsoft.com/office/drawing/2014/main" id="{8381533E-5BD2-45A2-A18C-9D2400A79E7E}"/>
                </a:ext>
              </a:extLst>
            </p:cNvPr>
            <p:cNvCxnSpPr/>
            <p:nvPr/>
          </p:nvCxnSpPr>
          <p:spPr>
            <a:xfrm flipH="1">
              <a:off x="7086600" y="857478"/>
              <a:ext cx="5956" cy="5384367"/>
            </a:xfrm>
            <a:prstGeom prst="line">
              <a:avLst/>
            </a:prstGeom>
            <a:ln w="825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82004F12-DCB5-47B6-A026-72E3239C721D}"/>
                </a:ext>
              </a:extLst>
            </p:cNvPr>
            <p:cNvSpPr txBox="1"/>
            <p:nvPr/>
          </p:nvSpPr>
          <p:spPr>
            <a:xfrm>
              <a:off x="7283386" y="990601"/>
              <a:ext cx="2238396" cy="1211153"/>
            </a:xfrm>
            <a:prstGeom prst="rect">
              <a:avLst/>
            </a:prstGeom>
            <a:noFill/>
            <a:ln>
              <a:noFill/>
            </a:ln>
          </p:spPr>
          <p:txBody>
            <a:bodyPr wrap="square" rtlCol="0" anchor="ctr" anchorCtr="0">
              <a:noAutofit/>
            </a:bodyPr>
            <a:lstStyle/>
            <a:p>
              <a:pPr>
                <a:defRPr/>
              </a:pPr>
              <a:r>
                <a:rPr lang="en-US" sz="2700" dirty="0">
                  <a:solidFill>
                    <a:prstClr val="white"/>
                  </a:solidFill>
                  <a:latin typeface="Rockwell" panose="02060603020205020403" pitchFamily="18" charset="0"/>
                </a:rPr>
                <a:t>What Are    </a:t>
              </a:r>
              <a:br>
                <a:rPr lang="en-US" sz="2700" dirty="0">
                  <a:solidFill>
                    <a:prstClr val="white"/>
                  </a:solidFill>
                  <a:latin typeface="Rockwell" panose="02060603020205020403" pitchFamily="18" charset="0"/>
                </a:rPr>
              </a:br>
              <a:r>
                <a:rPr lang="en-US" sz="2700" dirty="0">
                  <a:solidFill>
                    <a:prstClr val="white"/>
                  </a:solidFill>
                  <a:latin typeface="Rockwell" panose="02060603020205020403" pitchFamily="18" charset="0"/>
                </a:rPr>
                <a:t>E-cigarettes?</a:t>
              </a:r>
            </a:p>
          </p:txBody>
        </p:sp>
      </p:grpSp>
      <p:sp>
        <p:nvSpPr>
          <p:cNvPr id="7" name="Title 6"/>
          <p:cNvSpPr>
            <a:spLocks noGrp="1"/>
          </p:cNvSpPr>
          <p:nvPr>
            <p:ph type="title" idx="4294967295"/>
          </p:nvPr>
        </p:nvSpPr>
        <p:spPr/>
        <p:txBody>
          <a:bodyPr/>
          <a:lstStyle/>
          <a:p>
            <a:r>
              <a:rPr lang="en-US" dirty="0"/>
              <a:t>Topics 2</a:t>
            </a:r>
          </a:p>
        </p:txBody>
      </p:sp>
    </p:spTree>
    <p:extLst>
      <p:ext uri="{BB962C8B-B14F-4D97-AF65-F5344CB8AC3E}">
        <p14:creationId xmlns:p14="http://schemas.microsoft.com/office/powerpoint/2010/main" val="1783749142"/>
      </p:ext>
    </p:extLst>
  </p:cSld>
  <p:clrMapOvr>
    <a:masterClrMapping/>
  </p:clrMapOvr>
</p:sld>
</file>

<file path=ppt/theme/theme1.xml><?xml version="1.0" encoding="utf-8"?>
<a:theme xmlns:a="http://schemas.openxmlformats.org/drawingml/2006/main" name="Dividend">
  <a:themeElements>
    <a:clrScheme name="NCCDPHP 4">
      <a:dk1>
        <a:srgbClr val="122C41"/>
      </a:dk1>
      <a:lt1>
        <a:sysClr val="window" lastClr="FFFFFF"/>
      </a:lt1>
      <a:dk2>
        <a:srgbClr val="3D3D3D"/>
      </a:dk2>
      <a:lt2>
        <a:srgbClr val="D3F9EB"/>
      </a:lt2>
      <a:accent1>
        <a:srgbClr val="2C5760"/>
      </a:accent1>
      <a:accent2>
        <a:srgbClr val="007A7C"/>
      </a:accent2>
      <a:accent3>
        <a:srgbClr val="24E0C5"/>
      </a:accent3>
      <a:accent4>
        <a:srgbClr val="969FA7"/>
      </a:accent4>
      <a:accent5>
        <a:srgbClr val="5ACC5A"/>
      </a:accent5>
      <a:accent6>
        <a:srgbClr val="0AA750"/>
      </a:accent6>
      <a:hlink>
        <a:srgbClr val="828282"/>
      </a:hlink>
      <a:folHlink>
        <a:srgbClr val="A5A5A5"/>
      </a:folHlink>
    </a:clrScheme>
    <a:fontScheme name="Custom 1">
      <a:majorFont>
        <a:latin typeface="Rockwell"/>
        <a:ea typeface=""/>
        <a:cs typeface=""/>
      </a:majorFont>
      <a:minorFont>
        <a:latin typeface="Rockwell"/>
        <a:ea typeface=""/>
        <a:cs typeface=""/>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TM03457464[[fn=Dividend]]</Template>
  <TotalTime>0</TotalTime>
  <Words>3287</Words>
  <Application>Microsoft Office PowerPoint</Application>
  <PresentationFormat>Widescreen</PresentationFormat>
  <Paragraphs>371</Paragraphs>
  <Slides>41</Slides>
  <Notes>41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41</vt:i4>
      </vt:variant>
    </vt:vector>
  </HeadingPairs>
  <TitlesOfParts>
    <vt:vector size="51" baseType="lpstr">
      <vt:lpstr>Arial</vt:lpstr>
      <vt:lpstr>Calibri</vt:lpstr>
      <vt:lpstr>Century Schoolbook</vt:lpstr>
      <vt:lpstr>Franklin Gothic Book</vt:lpstr>
      <vt:lpstr>Lucida Grande</vt:lpstr>
      <vt:lpstr>Rockwell</vt:lpstr>
      <vt:lpstr>Times New Roman</vt:lpstr>
      <vt:lpstr>Tw Cen MT</vt:lpstr>
      <vt:lpstr>Wingdings 2</vt:lpstr>
      <vt:lpstr>Dividend</vt:lpstr>
      <vt:lpstr>Know the risks</vt:lpstr>
      <vt:lpstr>Quiz</vt:lpstr>
      <vt:lpstr>Quiz</vt:lpstr>
      <vt:lpstr>Topics 1</vt:lpstr>
      <vt:lpstr>NO MATTER WHAT YOU CALL IT, IT’S AN  E-CIGARETTE</vt:lpstr>
      <vt:lpstr>E-CIGARETTES COME IN MANY DIFFERENT SHAPES</vt:lpstr>
      <vt:lpstr>Quiz</vt:lpstr>
      <vt:lpstr>Quiz</vt:lpstr>
      <vt:lpstr>Topics 2</vt:lpstr>
      <vt:lpstr>WHAT IS NICOTINE?</vt:lpstr>
      <vt:lpstr>Nicotine Comes In Different Types</vt:lpstr>
      <vt:lpstr>JUUL Contains a High Amount of Nicotine</vt:lpstr>
      <vt:lpstr>Quiz</vt:lpstr>
      <vt:lpstr>Quiz</vt:lpstr>
      <vt:lpstr>HOW DOES NICOTINE IN  E-CIGARETTES IMPACT THE BRAIN?</vt:lpstr>
      <vt:lpstr>Nicotine Can Lead to Addiction</vt:lpstr>
      <vt:lpstr>BEHAVIOR RISKS </vt:lpstr>
      <vt:lpstr>Quiz</vt:lpstr>
      <vt:lpstr>Quiz</vt:lpstr>
      <vt:lpstr>E-cigarettes Make Aerosol, Not Vapor</vt:lpstr>
      <vt:lpstr>E-cigarette Poisonings</vt:lpstr>
      <vt:lpstr>Defective E-cigarette Batteries Can Cause Fires and Explosions</vt:lpstr>
      <vt:lpstr>Topics 3</vt:lpstr>
      <vt:lpstr>Surge in E-Cigarette Use Among Youth </vt:lpstr>
      <vt:lpstr>Youth Exposure To E-cigarette Advertising is Increasing</vt:lpstr>
      <vt:lpstr>Examples of E-cigarette Advertising</vt:lpstr>
      <vt:lpstr>Quiz</vt:lpstr>
      <vt:lpstr>Quiz</vt:lpstr>
      <vt:lpstr>Same Players, New Products</vt:lpstr>
      <vt:lpstr>USE OF FLAVORS IS PROMINENT AMONG YOUTH</vt:lpstr>
      <vt:lpstr>Topics 4</vt:lpstr>
      <vt:lpstr>BE TOBACCO FREE!</vt:lpstr>
      <vt:lpstr>AVOID SECONDHAND EXPOSURE</vt:lpstr>
      <vt:lpstr>HELP YOUR SCHOOL GO TOBACCO FREE</vt:lpstr>
      <vt:lpstr>SPREAD THE WORD &amp; GET INVOLVED!</vt:lpstr>
      <vt:lpstr>Topics 5</vt:lpstr>
      <vt:lpstr>Topics 6</vt:lpstr>
      <vt:lpstr>Topics 7</vt:lpstr>
      <vt:lpstr>Topics 8</vt:lpstr>
      <vt:lpstr>topics 9</vt:lpstr>
      <vt:lpstr>Final slide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Know the Risks: A Youth Guide to E-Cigarettes</dc:title>
  <dc:subject>Presentation</dc:subject>
  <dc:creator/>
  <cp:keywords>Know the Risks: A Youth Guide to E-Cigarettes</cp:keywords>
  <dc:description/>
  <cp:lastModifiedBy/>
  <cp:revision>1</cp:revision>
  <dcterms:created xsi:type="dcterms:W3CDTF">2018-10-31T15:28:58Z</dcterms:created>
  <dcterms:modified xsi:type="dcterms:W3CDTF">2021-10-04T18:01:08Z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y fmtid="{D5CDD505-2E9C-101B-9397-08002B2CF9AE}" pid="3" name="MSIP_Label_7b94a7b8-f06c-4dfe-bdcc-9b548fd58c31_Enabled">
    <vt:lpwstr>true</vt:lpwstr>
  </property>
  <property fmtid="{D5CDD505-2E9C-101B-9397-08002B2CF9AE}" pid="4" name="MSIP_Label_7b94a7b8-f06c-4dfe-bdcc-9b548fd58c31_SetDate">
    <vt:lpwstr>2021-10-04T17:31:29Z</vt:lpwstr>
  </property>
  <property fmtid="{D5CDD505-2E9C-101B-9397-08002B2CF9AE}" pid="5" name="MSIP_Label_7b94a7b8-f06c-4dfe-bdcc-9b548fd58c31_Method">
    <vt:lpwstr>Privileged</vt:lpwstr>
  </property>
  <property fmtid="{D5CDD505-2E9C-101B-9397-08002B2CF9AE}" pid="6" name="MSIP_Label_7b94a7b8-f06c-4dfe-bdcc-9b548fd58c31_Name">
    <vt:lpwstr>7b94a7b8-f06c-4dfe-bdcc-9b548fd58c31</vt:lpwstr>
  </property>
  <property fmtid="{D5CDD505-2E9C-101B-9397-08002B2CF9AE}" pid="7" name="MSIP_Label_7b94a7b8-f06c-4dfe-bdcc-9b548fd58c31_SiteId">
    <vt:lpwstr>9ce70869-60db-44fd-abe8-d2767077fc8f</vt:lpwstr>
  </property>
  <property fmtid="{D5CDD505-2E9C-101B-9397-08002B2CF9AE}" pid="8" name="MSIP_Label_7b94a7b8-f06c-4dfe-bdcc-9b548fd58c31_ActionId">
    <vt:lpwstr>b9467ced-002f-40f5-8ec0-d3da5db75ad7</vt:lpwstr>
  </property>
  <property fmtid="{D5CDD505-2E9C-101B-9397-08002B2CF9AE}" pid="9" name="MSIP_Label_7b94a7b8-f06c-4dfe-bdcc-9b548fd58c31_ContentBits">
    <vt:lpwstr>0</vt:lpwstr>
  </property>
</Properties>
</file>